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56" r:id="rId5"/>
    <p:sldId id="303" r:id="rId6"/>
    <p:sldId id="257" r:id="rId7"/>
    <p:sldId id="266" r:id="rId8"/>
    <p:sldId id="304" r:id="rId9"/>
    <p:sldId id="301" r:id="rId10"/>
    <p:sldId id="260" r:id="rId11"/>
    <p:sldId id="268" r:id="rId12"/>
    <p:sldId id="269" r:id="rId13"/>
    <p:sldId id="270" r:id="rId14"/>
    <p:sldId id="272" r:id="rId15"/>
    <p:sldId id="271" r:id="rId16"/>
    <p:sldId id="273" r:id="rId17"/>
    <p:sldId id="279" r:id="rId18"/>
    <p:sldId id="280" r:id="rId19"/>
    <p:sldId id="274" r:id="rId20"/>
    <p:sldId id="289" r:id="rId21"/>
    <p:sldId id="290" r:id="rId22"/>
    <p:sldId id="275" r:id="rId23"/>
    <p:sldId id="281" r:id="rId24"/>
    <p:sldId id="276" r:id="rId25"/>
    <p:sldId id="282" r:id="rId26"/>
    <p:sldId id="277" r:id="rId27"/>
    <p:sldId id="283" r:id="rId28"/>
    <p:sldId id="292" r:id="rId29"/>
    <p:sldId id="284" r:id="rId30"/>
    <p:sldId id="285" r:id="rId31"/>
    <p:sldId id="295" r:id="rId32"/>
    <p:sldId id="296" r:id="rId33"/>
    <p:sldId id="299" r:id="rId34"/>
    <p:sldId id="297" r:id="rId35"/>
    <p:sldId id="298" r:id="rId36"/>
    <p:sldId id="286" r:id="rId37"/>
    <p:sldId id="293" r:id="rId38"/>
    <p:sldId id="294" r:id="rId39"/>
    <p:sldId id="302" r:id="rId40"/>
    <p:sldId id="265" r:id="rId41"/>
    <p:sldId id="287" r:id="rId42"/>
    <p:sldId id="288" r:id="rId43"/>
    <p:sldId id="300" r:id="rId44"/>
    <p:sldId id="305" r:id="rId4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B8A85AEC-8B33-4950-BCD0-9FF04A1F917A}">
          <p14:sldIdLst>
            <p14:sldId id="256"/>
            <p14:sldId id="303"/>
            <p14:sldId id="257"/>
            <p14:sldId id="266"/>
            <p14:sldId id="304"/>
            <p14:sldId id="301"/>
          </p14:sldIdLst>
        </p14:section>
        <p14:section name="Um pouco sobre a linguagem" id="{2C55311F-B647-481B-8907-58E5249EC69E}">
          <p14:sldIdLst>
            <p14:sldId id="260"/>
            <p14:sldId id="268"/>
            <p14:sldId id="269"/>
          </p14:sldIdLst>
        </p14:section>
        <p14:section name="Introdução ao Colab e Jupyter" id="{E0B85CEC-1B1D-453B-9C95-90EC5025FE43}">
          <p14:sldIdLst>
            <p14:sldId id="270"/>
            <p14:sldId id="272"/>
            <p14:sldId id="271"/>
          </p14:sldIdLst>
        </p14:section>
        <p14:section name="Tipos de dados" id="{2BD5BCEF-76C9-43FC-A1C4-62B5EBB35580}">
          <p14:sldIdLst>
            <p14:sldId id="273"/>
          </p14:sldIdLst>
        </p14:section>
        <p14:section name="Operadores aritméticos, relacionais e lógicos" id="{2987BFFA-7ED8-4D9C-BAF1-862B2251A2B3}">
          <p14:sldIdLst>
            <p14:sldId id="279"/>
            <p14:sldId id="280"/>
            <p14:sldId id="274"/>
            <p14:sldId id="289"/>
            <p14:sldId id="290"/>
          </p14:sldIdLst>
        </p14:section>
        <p14:section name="Controle de fluxo" id="{8691575E-DEE1-4A7B-A8E8-2854BC02CF6B}">
          <p14:sldIdLst>
            <p14:sldId id="275"/>
            <p14:sldId id="281"/>
          </p14:sldIdLst>
        </p14:section>
        <p14:section name="Laços de repetição" id="{D5E2F1D0-A40E-442A-9F76-5178D6B73B02}">
          <p14:sldIdLst>
            <p14:sldId id="276"/>
            <p14:sldId id="282"/>
          </p14:sldIdLst>
        </p14:section>
        <p14:section name="Coleções de dados" id="{BFEF62E0-9CCA-42A4-9CE0-AD1E050D2962}">
          <p14:sldIdLst>
            <p14:sldId id="277"/>
            <p14:sldId id="283"/>
            <p14:sldId id="292"/>
          </p14:sldIdLst>
        </p14:section>
        <p14:section name="Funções" id="{E6E0ACD3-3A21-489D-95D7-CE7F8431D13B}">
          <p14:sldIdLst>
            <p14:sldId id="284"/>
            <p14:sldId id="285"/>
            <p14:sldId id="295"/>
            <p14:sldId id="296"/>
            <p14:sldId id="299"/>
            <p14:sldId id="297"/>
            <p14:sldId id="298"/>
          </p14:sldIdLst>
        </p14:section>
        <p14:section name="Mensagens de erro" id="{03B42041-80E4-4DE9-B7E9-75342C80350C}">
          <p14:sldIdLst>
            <p14:sldId id="286"/>
            <p14:sldId id="293"/>
            <p14:sldId id="294"/>
            <p14:sldId id="302"/>
          </p14:sldIdLst>
        </p14:section>
        <p14:section name="Biblioteca Numpy" id="{CDC8C6CE-13FC-4214-8E40-EB0B13AB5C4D}">
          <p14:sldIdLst>
            <p14:sldId id="265"/>
            <p14:sldId id="287"/>
          </p14:sldIdLst>
        </p14:section>
        <p14:section name="Biblioteca Matplotlib" id="{1C6D0415-0919-4CC4-AD5E-8C04412C001E}">
          <p14:sldIdLst>
            <p14:sldId id="288"/>
            <p14:sldId id="300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de Souza Ribeiro" initials="BdSR" lastIdx="1" clrIdx="0">
    <p:extLst>
      <p:ext uri="{19B8F6BF-5375-455C-9EA6-DF929625EA0E}">
        <p15:presenceInfo xmlns:p15="http://schemas.microsoft.com/office/powerpoint/2012/main" userId="Bruna de Souza Ribeir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5D5"/>
    <a:srgbClr val="FFFFFF"/>
    <a:srgbClr val="2D81C2"/>
    <a:srgbClr val="30398F"/>
    <a:srgbClr val="DC75DF"/>
    <a:srgbClr val="1DB1D0"/>
    <a:srgbClr val="5282AA"/>
    <a:srgbClr val="16454E"/>
    <a:srgbClr val="274E70"/>
    <a:srgbClr val="5886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7C1994-2A26-49C2-833B-3D8DE6C707CF}" v="736" dt="2021-08-03T20:04:59.0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Estilo Médio 4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7CE84F3-28C3-443E-9E96-99CF82512B78}" styleName="Estilo Escuro 1 - Ênfas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7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120" y="48"/>
      </p:cViewPr>
      <p:guideLst/>
    </p:cSldViewPr>
  </p:slideViewPr>
  <p:outlineViewPr>
    <p:cViewPr>
      <p:scale>
        <a:sx n="33" d="100"/>
        <a:sy n="33" d="100"/>
      </p:scale>
      <p:origin x="0" y="-3516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18" Type="http://schemas.openxmlformats.org/officeDocument/2006/relationships/slide" Target="../slides/slide23.xml"/><Relationship Id="rId3" Type="http://schemas.openxmlformats.org/officeDocument/2006/relationships/slide" Target="../slides/slide10.xml"/><Relationship Id="rId21" Type="http://schemas.openxmlformats.org/officeDocument/2006/relationships/slide" Target="../slides/slide26.xml"/><Relationship Id="rId7" Type="http://schemas.openxmlformats.org/officeDocument/2006/relationships/image" Target="../media/image6.png"/><Relationship Id="rId12" Type="http://schemas.openxmlformats.org/officeDocument/2006/relationships/slide" Target="../slides/slide19.xml"/><Relationship Id="rId17" Type="http://schemas.openxmlformats.org/officeDocument/2006/relationships/image" Target="../media/image13.svg"/><Relationship Id="rId25" Type="http://schemas.openxmlformats.org/officeDocument/2006/relationships/image" Target="../media/image18.svg"/><Relationship Id="rId2" Type="http://schemas.openxmlformats.org/officeDocument/2006/relationships/image" Target="../media/image2.png"/><Relationship Id="rId16" Type="http://schemas.openxmlformats.org/officeDocument/2006/relationships/image" Target="../media/image12.png"/><Relationship Id="rId20" Type="http://schemas.openxmlformats.org/officeDocument/2006/relationships/image" Target="../media/image15.svg"/><Relationship Id="rId1" Type="http://schemas.openxmlformats.org/officeDocument/2006/relationships/slide" Target="../slides/slide7.xml"/><Relationship Id="rId6" Type="http://schemas.openxmlformats.org/officeDocument/2006/relationships/slide" Target="../slides/slide13.xml"/><Relationship Id="rId11" Type="http://schemas.openxmlformats.org/officeDocument/2006/relationships/image" Target="../media/image9.svg"/><Relationship Id="rId24" Type="http://schemas.openxmlformats.org/officeDocument/2006/relationships/image" Target="../media/image17.png"/><Relationship Id="rId5" Type="http://schemas.openxmlformats.org/officeDocument/2006/relationships/image" Target="../media/image5.svg"/><Relationship Id="rId15" Type="http://schemas.openxmlformats.org/officeDocument/2006/relationships/slide" Target="../slides/slide21.xml"/><Relationship Id="rId23" Type="http://schemas.openxmlformats.org/officeDocument/2006/relationships/slide" Target="../slides/slide33.xml"/><Relationship Id="rId10" Type="http://schemas.openxmlformats.org/officeDocument/2006/relationships/image" Target="../media/image8.png"/><Relationship Id="rId19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slide" Target="../slides/slide14.xml"/><Relationship Id="rId14" Type="http://schemas.openxmlformats.org/officeDocument/2006/relationships/image" Target="../media/image11.svg"/><Relationship Id="rId22" Type="http://schemas.openxmlformats.org/officeDocument/2006/relationships/image" Target="../media/image1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image" Target="../media/image19.png"/><Relationship Id="rId1" Type="http://schemas.openxmlformats.org/officeDocument/2006/relationships/slide" Target="../slides/slide37.xml"/><Relationship Id="rId4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svg"/><Relationship Id="rId1" Type="http://schemas.openxmlformats.org/officeDocument/2006/relationships/image" Target="../media/image2.png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2F69A6-0780-49EA-A6A8-3965C12489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 rtlCol="0"/>
        <a:lstStyle/>
        <a:p>
          <a:pPr rtl="0"/>
          <a:endParaRPr lang="en-US"/>
        </a:p>
      </dgm:t>
    </dgm:pt>
    <dgm:pt modelId="{30269CC2-8DD6-4402-82F3-18F164A732F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Um pouco sobre a linguagem</a:t>
          </a:r>
        </a:p>
      </dgm:t>
    </dgm:pt>
    <dgm:pt modelId="{4A8A3B18-A3DE-475C-8BF1-FB4B84DDA43B}" type="parTrans" cxnId="{813C1BD6-5A4A-43F4-8BF7-0645F72381AA}">
      <dgm:prSet/>
      <dgm:spPr/>
      <dgm:t>
        <a:bodyPr rtlCol="0"/>
        <a:lstStyle/>
        <a:p>
          <a:pPr rtl="0"/>
          <a:endParaRPr lang="pt-BR" noProof="0" dirty="0"/>
        </a:p>
      </dgm:t>
    </dgm:pt>
    <dgm:pt modelId="{2DAA2C1D-14F6-4BCA-B047-0B53ADD46F43}" type="sibTrans" cxnId="{813C1BD6-5A4A-43F4-8BF7-0645F72381AA}">
      <dgm:prSet/>
      <dgm:spPr/>
      <dgm:t>
        <a:bodyPr rtlCol="0"/>
        <a:lstStyle/>
        <a:p>
          <a:pPr rtl="0"/>
          <a:endParaRPr lang="pt-BR" noProof="0" dirty="0"/>
        </a:p>
      </dgm:t>
    </dgm:pt>
    <dgm:pt modelId="{2B87ECDB-C552-42F6-9B52-6548A18B206B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Introdução ao Colab e Jupyter</a:t>
          </a:r>
        </a:p>
      </dgm:t>
    </dgm:pt>
    <dgm:pt modelId="{0DC560D9-C62C-41BA-8D68-CB78933BFF0C}" type="parTrans" cxnId="{91AFA996-5E3B-401C-B400-E70DBD4A4AB6}">
      <dgm:prSet/>
      <dgm:spPr/>
      <dgm:t>
        <a:bodyPr rtlCol="0"/>
        <a:lstStyle/>
        <a:p>
          <a:pPr rtl="0"/>
          <a:endParaRPr lang="pt-BR" noProof="0" dirty="0"/>
        </a:p>
      </dgm:t>
    </dgm:pt>
    <dgm:pt modelId="{80EFB54F-1AC8-40D9-981D-4C85160A5799}" type="sibTrans" cxnId="{91AFA996-5E3B-401C-B400-E70DBD4A4AB6}">
      <dgm:prSet/>
      <dgm:spPr/>
      <dgm:t>
        <a:bodyPr rtlCol="0"/>
        <a:lstStyle/>
        <a:p>
          <a:pPr rtl="0"/>
          <a:endParaRPr lang="pt-BR" noProof="0" dirty="0"/>
        </a:p>
      </dgm:t>
    </dgm:pt>
    <dgm:pt modelId="{419DF63C-9792-4EF5-9125-1EEF4D07C33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Tipos de dados</a:t>
          </a:r>
        </a:p>
      </dgm:t>
    </dgm:pt>
    <dgm:pt modelId="{2B95E8EF-82FE-4F54-970D-D55C9AD8EC00}" type="parTrans" cxnId="{024B121E-3EE5-42C9-97D1-5E0D27C29DC3}">
      <dgm:prSet/>
      <dgm:spPr/>
      <dgm:t>
        <a:bodyPr rtlCol="0"/>
        <a:lstStyle/>
        <a:p>
          <a:pPr rtl="0"/>
          <a:endParaRPr lang="pt-BR" noProof="0" dirty="0"/>
        </a:p>
      </dgm:t>
    </dgm:pt>
    <dgm:pt modelId="{EA8773AB-BB82-4BF6-944E-80CD2086CE93}" type="sibTrans" cxnId="{024B121E-3EE5-42C9-97D1-5E0D27C29DC3}">
      <dgm:prSet/>
      <dgm:spPr/>
      <dgm:t>
        <a:bodyPr rtlCol="0"/>
        <a:lstStyle/>
        <a:p>
          <a:pPr rtl="0"/>
          <a:endParaRPr lang="pt-BR" noProof="0" dirty="0"/>
        </a:p>
      </dgm:t>
    </dgm:pt>
    <dgm:pt modelId="{1B1E513F-BEB7-483A-8F12-A8210AEF19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Operadores aritméticos, relacionais e lógicos</a:t>
          </a:r>
        </a:p>
      </dgm:t>
    </dgm:pt>
    <dgm:pt modelId="{DB284026-3063-4705-B72C-ADE04469BE6D}" type="parTrans" cxnId="{9CD469EF-CF99-411A-B4B3-5B2C59AF684C}">
      <dgm:prSet/>
      <dgm:spPr/>
      <dgm:t>
        <a:bodyPr rtlCol="0"/>
        <a:lstStyle/>
        <a:p>
          <a:pPr rtl="0"/>
          <a:endParaRPr lang="pt-BR" noProof="0" dirty="0"/>
        </a:p>
      </dgm:t>
    </dgm:pt>
    <dgm:pt modelId="{D99C9B80-BA48-46B7-8B67-372E2AFD9E86}" type="sibTrans" cxnId="{9CD469EF-CF99-411A-B4B3-5B2C59AF684C}">
      <dgm:prSet/>
      <dgm:spPr/>
      <dgm:t>
        <a:bodyPr rtlCol="0"/>
        <a:lstStyle/>
        <a:p>
          <a:pPr rtl="0"/>
          <a:endParaRPr lang="pt-BR" noProof="0" dirty="0"/>
        </a:p>
      </dgm:t>
    </dgm:pt>
    <dgm:pt modelId="{F4A56385-3827-49D1-B533-953BA75136B7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Controle de fluxo </a:t>
          </a:r>
        </a:p>
      </dgm:t>
    </dgm:pt>
    <dgm:pt modelId="{5C6E35C5-B6D6-42D4-9FF2-63E3FEC1E45F}" type="parTrans" cxnId="{D572C096-14C8-487B-ABCD-6354192B80BA}">
      <dgm:prSet/>
      <dgm:spPr/>
      <dgm:t>
        <a:bodyPr rtlCol="0"/>
        <a:lstStyle/>
        <a:p>
          <a:pPr rtl="0"/>
          <a:endParaRPr lang="pt-BR" noProof="0" dirty="0"/>
        </a:p>
      </dgm:t>
    </dgm:pt>
    <dgm:pt modelId="{E866DA3A-B427-429E-A892-4812B432ED79}" type="sibTrans" cxnId="{D572C096-14C8-487B-ABCD-6354192B80BA}">
      <dgm:prSet/>
      <dgm:spPr/>
      <dgm:t>
        <a:bodyPr rtlCol="0"/>
        <a:lstStyle/>
        <a:p>
          <a:pPr rtl="0"/>
          <a:endParaRPr lang="pt-BR" noProof="0" dirty="0"/>
        </a:p>
      </dgm:t>
    </dgm:pt>
    <dgm:pt modelId="{A6E708A8-EB81-4FF0-9A21-BDC96D54F986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Laços de repetição</a:t>
          </a:r>
        </a:p>
      </dgm:t>
    </dgm:pt>
    <dgm:pt modelId="{6DB52362-D056-41F2-BD4F-37ACE7B8AAEA}" type="parTrans" cxnId="{72BA25D1-25F3-43C8-A213-010C7CEC309C}">
      <dgm:prSet/>
      <dgm:spPr/>
      <dgm:t>
        <a:bodyPr/>
        <a:lstStyle/>
        <a:p>
          <a:endParaRPr lang="pt-BR"/>
        </a:p>
      </dgm:t>
    </dgm:pt>
    <dgm:pt modelId="{5C4B7086-D663-421D-A7E6-DA995BC892F0}" type="sibTrans" cxnId="{72BA25D1-25F3-43C8-A213-010C7CEC309C}">
      <dgm:prSet/>
      <dgm:spPr/>
      <dgm:t>
        <a:bodyPr/>
        <a:lstStyle/>
        <a:p>
          <a:endParaRPr lang="pt-BR"/>
        </a:p>
      </dgm:t>
    </dgm:pt>
    <dgm:pt modelId="{2E9DB98C-2F01-41F9-9C8D-35B61E6725F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Coleções de dados</a:t>
          </a:r>
        </a:p>
      </dgm:t>
    </dgm:pt>
    <dgm:pt modelId="{4B84847B-4F71-4E33-99A3-F85BA0DE053B}" type="parTrans" cxnId="{7CE563E0-E5A9-44C1-81BF-814E296D9808}">
      <dgm:prSet/>
      <dgm:spPr/>
      <dgm:t>
        <a:bodyPr/>
        <a:lstStyle/>
        <a:p>
          <a:endParaRPr lang="pt-BR"/>
        </a:p>
      </dgm:t>
    </dgm:pt>
    <dgm:pt modelId="{69C5E2EE-F10F-455A-888F-400F4740EFA4}" type="sibTrans" cxnId="{7CE563E0-E5A9-44C1-81BF-814E296D9808}">
      <dgm:prSet/>
      <dgm:spPr/>
      <dgm:t>
        <a:bodyPr/>
        <a:lstStyle/>
        <a:p>
          <a:endParaRPr lang="pt-BR"/>
        </a:p>
      </dgm:t>
    </dgm:pt>
    <dgm:pt modelId="{DABAFE69-B588-48AA-980F-1414D11038C3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Funções</a:t>
          </a:r>
        </a:p>
      </dgm:t>
    </dgm:pt>
    <dgm:pt modelId="{A22057AC-28A6-4B00-A4DD-630C5FE4178C}" type="parTrans" cxnId="{D7AE5844-FE4C-4C93-8F1A-8D4F8877C120}">
      <dgm:prSet/>
      <dgm:spPr/>
      <dgm:t>
        <a:bodyPr/>
        <a:lstStyle/>
        <a:p>
          <a:endParaRPr lang="pt-BR"/>
        </a:p>
      </dgm:t>
    </dgm:pt>
    <dgm:pt modelId="{50E45253-BABD-4387-A5D9-E67F0221C6D1}" type="sibTrans" cxnId="{D7AE5844-FE4C-4C93-8F1A-8D4F8877C120}">
      <dgm:prSet/>
      <dgm:spPr/>
      <dgm:t>
        <a:bodyPr/>
        <a:lstStyle/>
        <a:p>
          <a:endParaRPr lang="pt-BR"/>
        </a:p>
      </dgm:t>
    </dgm:pt>
    <dgm:pt modelId="{FB22F1A2-AC46-465A-9DA0-EC7CCFD708CB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Mensagens de erro</a:t>
          </a:r>
        </a:p>
      </dgm:t>
    </dgm:pt>
    <dgm:pt modelId="{3EB4CC4D-990F-4D00-91AC-75C60F428136}" type="parTrans" cxnId="{5DF4A3DC-A6D6-4222-B579-244431378443}">
      <dgm:prSet/>
      <dgm:spPr/>
      <dgm:t>
        <a:bodyPr/>
        <a:lstStyle/>
        <a:p>
          <a:endParaRPr lang="pt-BR"/>
        </a:p>
      </dgm:t>
    </dgm:pt>
    <dgm:pt modelId="{B58E0CBD-B969-410E-AC53-AEC55C9DDF11}" type="sibTrans" cxnId="{5DF4A3DC-A6D6-4222-B579-244431378443}">
      <dgm:prSet/>
      <dgm:spPr/>
      <dgm:t>
        <a:bodyPr/>
        <a:lstStyle/>
        <a:p>
          <a:endParaRPr lang="pt-BR"/>
        </a:p>
      </dgm:t>
    </dgm:pt>
    <dgm:pt modelId="{05261D3E-3CC7-4C85-9E09-D67FC777908C}" type="pres">
      <dgm:prSet presAssocID="{162F69A6-0780-49EA-A6A8-3965C12489B2}" presName="root" presStyleCnt="0">
        <dgm:presLayoutVars>
          <dgm:dir/>
          <dgm:resizeHandles val="exact"/>
        </dgm:presLayoutVars>
      </dgm:prSet>
      <dgm:spPr/>
    </dgm:pt>
    <dgm:pt modelId="{25C6FE9B-AED9-47D9-807F-76A517615FC1}" type="pres">
      <dgm:prSet presAssocID="{30269CC2-8DD6-4402-82F3-18F164A732FF}" presName="compNode" presStyleCnt="0"/>
      <dgm:spPr/>
    </dgm:pt>
    <dgm:pt modelId="{99698387-9DF3-4127-A7DE-FCE3F05A3470}" type="pres">
      <dgm:prSet presAssocID="{30269CC2-8DD6-4402-82F3-18F164A732FF}" presName="bgRect" presStyleLbl="bgShp" presStyleIdx="0" presStyleCnt="9" custLinFactNeighborX="0" custLinFactNeighborY="-538"/>
      <dgm:spPr>
        <a:prstGeom prst="rect">
          <a:avLst/>
        </a:prstGeom>
        <a:gradFill rotWithShape="0">
          <a:gsLst>
            <a:gs pos="0">
              <a:schemeClr val="tx1">
                <a:lumMod val="75000"/>
                <a:lumOff val="25000"/>
              </a:schemeClr>
            </a:gs>
            <a:gs pos="15929">
              <a:schemeClr val="tx1">
                <a:lumMod val="85000"/>
                <a:lumOff val="15000"/>
              </a:schemeClr>
            </a:gs>
            <a:gs pos="97000">
              <a:schemeClr val="tx1">
                <a:lumMod val="85000"/>
                <a:lumOff val="15000"/>
              </a:schemeClr>
            </a:gs>
            <a:gs pos="100000">
              <a:srgbClr val="5282AA"/>
            </a:gs>
          </a:gsLst>
          <a:lin ang="10800000" scaled="0"/>
        </a:grad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B52E1101-E263-4511-8D8F-5A215C912C41}" type="pres">
      <dgm:prSet presAssocID="{30269CC2-8DD6-4402-82F3-18F164A732FF}" presName="iconRect" presStyleLbl="node1" presStyleIdx="0" presStyleCnt="9"/>
      <dgm:spPr>
        <a:blipFill>
          <a:blip xmlns:r="http://schemas.openxmlformats.org/officeDocument/2006/relationships"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18EFBBAF-BD9F-4030-B8A4-57CCEB350921}" type="pres">
      <dgm:prSet presAssocID="{30269CC2-8DD6-4402-82F3-18F164A732FF}" presName="spaceRect" presStyleCnt="0"/>
      <dgm:spPr/>
    </dgm:pt>
    <dgm:pt modelId="{F113ED77-1650-49A8-987A-A13C2A50CEA5}" type="pres">
      <dgm:prSet presAssocID="{30269CC2-8DD6-4402-82F3-18F164A732FF}" presName="parTx" presStyleLbl="revTx" presStyleIdx="0" presStyleCnt="9">
        <dgm:presLayoutVars>
          <dgm:chMax val="0"/>
          <dgm:chPref val="0"/>
        </dgm:presLayoutVars>
      </dgm:prSet>
      <dgm:spPr/>
    </dgm:pt>
    <dgm:pt modelId="{084D1940-F8FF-48AA-A0CA-908C7645C951}" type="pres">
      <dgm:prSet presAssocID="{2DAA2C1D-14F6-4BCA-B047-0B53ADD46F43}" presName="sibTrans" presStyleCnt="0"/>
      <dgm:spPr/>
    </dgm:pt>
    <dgm:pt modelId="{922A9066-91F0-4494-8CF8-01F8511B6028}" type="pres">
      <dgm:prSet presAssocID="{2B87ECDB-C552-42F6-9B52-6548A18B206B}" presName="compNode" presStyleCnt="0"/>
      <dgm:spPr/>
    </dgm:pt>
    <dgm:pt modelId="{FA3369E0-5B38-4FDD-A9F5-22B9810A03F7}" type="pres">
      <dgm:prSet presAssocID="{2B87ECDB-C552-42F6-9B52-6548A18B206B}" presName="bgRect" presStyleLbl="bgShp" presStyleIdx="1" presStyleCnt="9" custLinFactNeighborX="0"/>
      <dgm:spPr>
        <a:xfrm>
          <a:off x="0" y="1249576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FADE9C4E-BFE3-4374-BE2C-676ED238ACF2}" type="pres">
      <dgm:prSet presAssocID="{2B87ECDB-C552-42F6-9B52-6548A18B206B}" presName="iconRect" presStyleLbl="node1" presStyleIdx="1" presStyleCnt="9"/>
      <dgm:spPr>
        <a:blipFill>
          <a:blip xmlns:r="http://schemas.openxmlformats.org/officeDocument/2006/relationships"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 com preenchimento sólido"/>
        </a:ext>
      </dgm:extLst>
    </dgm:pt>
    <dgm:pt modelId="{7000F0F2-143F-4CAE-BA6B-E9C401E5437A}" type="pres">
      <dgm:prSet presAssocID="{2B87ECDB-C552-42F6-9B52-6548A18B206B}" presName="spaceRect" presStyleCnt="0"/>
      <dgm:spPr/>
    </dgm:pt>
    <dgm:pt modelId="{AC018808-9CEA-4C61-8875-3E922AA167D7}" type="pres">
      <dgm:prSet presAssocID="{2B87ECDB-C552-42F6-9B52-6548A18B206B}" presName="parTx" presStyleLbl="revTx" presStyleIdx="1" presStyleCnt="9">
        <dgm:presLayoutVars>
          <dgm:chMax val="0"/>
          <dgm:chPref val="0"/>
        </dgm:presLayoutVars>
      </dgm:prSet>
      <dgm:spPr/>
    </dgm:pt>
    <dgm:pt modelId="{CE46B6BD-FA9F-4C65-8E75-D8C24C71657B}" type="pres">
      <dgm:prSet presAssocID="{80EFB54F-1AC8-40D9-981D-4C85160A5799}" presName="sibTrans" presStyleCnt="0"/>
      <dgm:spPr/>
    </dgm:pt>
    <dgm:pt modelId="{B12160B6-4EC8-4B4D-A1B2-F7F5F2795F75}" type="pres">
      <dgm:prSet presAssocID="{419DF63C-9792-4EF5-9125-1EEF4D07C33F}" presName="compNode" presStyleCnt="0"/>
      <dgm:spPr/>
    </dgm:pt>
    <dgm:pt modelId="{DB8ABDAA-976A-4A84-A3C3-277080E19DCA}" type="pres">
      <dgm:prSet presAssocID="{419DF63C-9792-4EF5-9125-1EEF4D07C33F}" presName="bgRect" presStyleLbl="bgShp" presStyleIdx="2" presStyleCnt="9" custLinFactNeighborX="0"/>
      <dgm:spPr>
        <a:xfrm>
          <a:off x="0" y="2494477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D335376E-740A-4A47-BC5B-3381DE731CE0}" type="pres">
      <dgm:prSet presAssocID="{419DF63C-9792-4EF5-9125-1EEF4D07C33F}" presName="iconRect" presStyleLbl="node1" presStyleIdx="2" presStyleCnt="9"/>
      <dgm:spPr>
        <a:blipFill>
          <a:blip xmlns:r="http://schemas.openxmlformats.org/officeDocument/2006/relationships"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 de dados com preenchimento sólido"/>
        </a:ext>
      </dgm:extLst>
    </dgm:pt>
    <dgm:pt modelId="{BCDE90E0-E45B-4C79-BE60-A53702208276}" type="pres">
      <dgm:prSet presAssocID="{419DF63C-9792-4EF5-9125-1EEF4D07C33F}" presName="spaceRect" presStyleCnt="0"/>
      <dgm:spPr/>
    </dgm:pt>
    <dgm:pt modelId="{8409F791-340A-4625-9294-3E680D66DB63}" type="pres">
      <dgm:prSet presAssocID="{419DF63C-9792-4EF5-9125-1EEF4D07C33F}" presName="parTx" presStyleLbl="revTx" presStyleIdx="2" presStyleCnt="9">
        <dgm:presLayoutVars>
          <dgm:chMax val="0"/>
          <dgm:chPref val="0"/>
        </dgm:presLayoutVars>
      </dgm:prSet>
      <dgm:spPr/>
    </dgm:pt>
    <dgm:pt modelId="{D4892BA4-47FA-499C-84FA-3A971E9AFE41}" type="pres">
      <dgm:prSet presAssocID="{EA8773AB-BB82-4BF6-944E-80CD2086CE93}" presName="sibTrans" presStyleCnt="0"/>
      <dgm:spPr/>
    </dgm:pt>
    <dgm:pt modelId="{390D1410-0CB7-44D5-903C-C35615DE86E1}" type="pres">
      <dgm:prSet presAssocID="{1B1E513F-BEB7-483A-8F12-A8210AEF19E9}" presName="compNode" presStyleCnt="0"/>
      <dgm:spPr/>
    </dgm:pt>
    <dgm:pt modelId="{C2FCE80A-DCA0-4D7F-8F72-19CB2337E588}" type="pres">
      <dgm:prSet presAssocID="{1B1E513F-BEB7-483A-8F12-A8210AEF19E9}" presName="bgRect" presStyleLbl="bgShp" presStyleIdx="3" presStyleCnt="9"/>
      <dgm:spPr>
        <a:xfrm>
          <a:off x="0" y="3739377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9" action="ppaction://hlinksldjump"/>
          </dgm14:cNvPr>
        </a:ext>
      </dgm:extLst>
    </dgm:pt>
    <dgm:pt modelId="{1B0B9210-632F-4BB5-B140-1FA20D3CF123}" type="pres">
      <dgm:prSet presAssocID="{1B1E513F-BEB7-483A-8F12-A8210AEF19E9}" presName="iconRect" presStyleLbl="node1" presStyleIdx="3" presStyleCnt="9"/>
      <dgm:spPr>
        <a:blipFill>
          <a:blip xmlns:r="http://schemas.openxmlformats.org/officeDocument/2006/relationships"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emática com preenchimento sólido"/>
        </a:ext>
      </dgm:extLst>
    </dgm:pt>
    <dgm:pt modelId="{E9B85894-F3EF-4216-9DD4-962DCF409217}" type="pres">
      <dgm:prSet presAssocID="{1B1E513F-BEB7-483A-8F12-A8210AEF19E9}" presName="spaceRect" presStyleCnt="0"/>
      <dgm:spPr/>
    </dgm:pt>
    <dgm:pt modelId="{3CBA7321-E2AC-48FD-B351-CE3C9A4CE924}" type="pres">
      <dgm:prSet presAssocID="{1B1E513F-BEB7-483A-8F12-A8210AEF19E9}" presName="parTx" presStyleLbl="revTx" presStyleIdx="3" presStyleCnt="9">
        <dgm:presLayoutVars>
          <dgm:chMax val="0"/>
          <dgm:chPref val="0"/>
        </dgm:presLayoutVars>
      </dgm:prSet>
      <dgm:spPr/>
    </dgm:pt>
    <dgm:pt modelId="{5E25F319-BBA5-4820-B2FC-14F8D56BF078}" type="pres">
      <dgm:prSet presAssocID="{D99C9B80-BA48-46B7-8B67-372E2AFD9E86}" presName="sibTrans" presStyleCnt="0"/>
      <dgm:spPr/>
    </dgm:pt>
    <dgm:pt modelId="{A9DA4473-F7AD-4D05-A89E-4317469C9CAC}" type="pres">
      <dgm:prSet presAssocID="{F4A56385-3827-49D1-B533-953BA75136B7}" presName="compNode" presStyleCnt="0"/>
      <dgm:spPr/>
    </dgm:pt>
    <dgm:pt modelId="{343A76ED-9DD6-4B0A-830E-16ED952B3D06}" type="pres">
      <dgm:prSet presAssocID="{F4A56385-3827-49D1-B533-953BA75136B7}" presName="bgRect" presStyleLbl="bgShp" presStyleIdx="4" presStyleCnt="9"/>
      <dgm:spPr>
        <a:xfrm>
          <a:off x="0" y="2720663"/>
          <a:ext cx="6791323" cy="543548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2" action="ppaction://hlinksldjump"/>
          </dgm14:cNvPr>
        </a:ext>
      </dgm:extLst>
    </dgm:pt>
    <dgm:pt modelId="{C21BED67-1F13-4312-815B-B5C34DAA27F9}" type="pres">
      <dgm:prSet presAssocID="{F4A56385-3827-49D1-B533-953BA75136B7}" presName="iconRect" presStyleLbl="node1" presStyleIdx="4" presStyleCnt="9"/>
      <dgm:spPr>
        <a:blipFill>
          <a:blip xmlns:r="http://schemas.openxmlformats.org/officeDocument/2006/relationships" r:embed="rId13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xograma com preenchimento sólido"/>
        </a:ext>
      </dgm:extLst>
    </dgm:pt>
    <dgm:pt modelId="{8854FDB6-04FD-4DEB-9AB6-DDB7E532A353}" type="pres">
      <dgm:prSet presAssocID="{F4A56385-3827-49D1-B533-953BA75136B7}" presName="spaceRect" presStyleCnt="0"/>
      <dgm:spPr/>
    </dgm:pt>
    <dgm:pt modelId="{9260EF14-C09B-4543-88B7-7F45704CBA36}" type="pres">
      <dgm:prSet presAssocID="{F4A56385-3827-49D1-B533-953BA75136B7}" presName="parTx" presStyleLbl="revTx" presStyleIdx="4" presStyleCnt="9">
        <dgm:presLayoutVars>
          <dgm:chMax val="0"/>
          <dgm:chPref val="0"/>
        </dgm:presLayoutVars>
      </dgm:prSet>
      <dgm:spPr/>
    </dgm:pt>
    <dgm:pt modelId="{3A299DAE-4E5C-4FA3-8373-3CAD1F5B3B59}" type="pres">
      <dgm:prSet presAssocID="{E866DA3A-B427-429E-A892-4812B432ED79}" presName="sibTrans" presStyleCnt="0"/>
      <dgm:spPr/>
    </dgm:pt>
    <dgm:pt modelId="{DBE96FD1-EC5F-4CD7-BFEE-FBAFA9F51AC3}" type="pres">
      <dgm:prSet presAssocID="{A6E708A8-EB81-4FF0-9A21-BDC96D54F986}" presName="compNode" presStyleCnt="0"/>
      <dgm:spPr/>
    </dgm:pt>
    <dgm:pt modelId="{982CC9AB-52C6-434B-AF05-3E065A4DB26E}" type="pres">
      <dgm:prSet presAssocID="{A6E708A8-EB81-4FF0-9A21-BDC96D54F986}" presName="bgRect" presStyleLbl="bgShp" presStyleIdx="5" presStyleCnt="9" custLinFactNeighborX="0"/>
      <dgm:spPr>
        <a:xfrm>
          <a:off x="0" y="3400098"/>
          <a:ext cx="6791323" cy="5435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5" action="ppaction://hlinksldjump"/>
          </dgm14:cNvPr>
        </a:ext>
      </dgm:extLst>
    </dgm:pt>
    <dgm:pt modelId="{8F1D65B3-9A8C-4460-9EAC-67B26BA93A10}" type="pres">
      <dgm:prSet presAssocID="{A6E708A8-EB81-4FF0-9A21-BDC96D54F986}" presName="iconRect" presStyleLbl="node1" presStyleIdx="5" presStyleCnt="9"/>
      <dgm:spPr>
        <a:blipFill>
          <a:blip xmlns:r="http://schemas.openxmlformats.org/officeDocument/2006/relationships" r:embed="rId16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ta circular com preenchimento sólido"/>
        </a:ext>
      </dgm:extLst>
    </dgm:pt>
    <dgm:pt modelId="{32E03F5A-66E8-4A7E-8F19-8303EF45A25E}" type="pres">
      <dgm:prSet presAssocID="{A6E708A8-EB81-4FF0-9A21-BDC96D54F986}" presName="spaceRect" presStyleCnt="0"/>
      <dgm:spPr/>
    </dgm:pt>
    <dgm:pt modelId="{6BE05752-C91E-4CF0-9032-ACDB010FD997}" type="pres">
      <dgm:prSet presAssocID="{A6E708A8-EB81-4FF0-9A21-BDC96D54F986}" presName="parTx" presStyleLbl="revTx" presStyleIdx="5" presStyleCnt="9">
        <dgm:presLayoutVars>
          <dgm:chMax val="0"/>
          <dgm:chPref val="0"/>
        </dgm:presLayoutVars>
      </dgm:prSet>
      <dgm:spPr/>
    </dgm:pt>
    <dgm:pt modelId="{F7B47C3C-6A94-4BEB-A8A8-FC772214DAF5}" type="pres">
      <dgm:prSet presAssocID="{5C4B7086-D663-421D-A7E6-DA995BC892F0}" presName="sibTrans" presStyleCnt="0"/>
      <dgm:spPr/>
    </dgm:pt>
    <dgm:pt modelId="{1FC16E0B-80B2-435A-B21C-D20592825813}" type="pres">
      <dgm:prSet presAssocID="{2E9DB98C-2F01-41F9-9C8D-35B61E6725F9}" presName="compNode" presStyleCnt="0"/>
      <dgm:spPr/>
    </dgm:pt>
    <dgm:pt modelId="{6A5CFC15-83D7-4FE1-871E-1794B98CEEE4}" type="pres">
      <dgm:prSet presAssocID="{2E9DB98C-2F01-41F9-9C8D-35B61E6725F9}" presName="bgRect" presStyleLbl="bgShp" presStyleIdx="6" presStyleCnt="9"/>
      <dgm:spPr>
        <a:xfrm>
          <a:off x="0" y="4079533"/>
          <a:ext cx="6791323" cy="5435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8" action="ppaction://hlinksldjump"/>
          </dgm14:cNvPr>
        </a:ext>
      </dgm:extLst>
    </dgm:pt>
    <dgm:pt modelId="{2F42AED3-FE4F-4DF1-BC14-8E1AD3C9E302}" type="pres">
      <dgm:prSet presAssocID="{2E9DB98C-2F01-41F9-9C8D-35B61E6725F9}" presName="iconRect" presStyleLbl="node1" presStyleIdx="6" presStyleCnt="9"/>
      <dgm:spPr>
        <a:blipFill>
          <a:blip xmlns:r="http://schemas.openxmlformats.org/officeDocument/2006/relationships" r:embed="rId19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vros com preenchimento sólido"/>
        </a:ext>
      </dgm:extLst>
    </dgm:pt>
    <dgm:pt modelId="{BAF8539B-852F-4A4D-B07B-17E8CF2EAC5D}" type="pres">
      <dgm:prSet presAssocID="{2E9DB98C-2F01-41F9-9C8D-35B61E6725F9}" presName="spaceRect" presStyleCnt="0"/>
      <dgm:spPr/>
    </dgm:pt>
    <dgm:pt modelId="{6220DCB6-4325-42FB-AFD2-96DC39642629}" type="pres">
      <dgm:prSet presAssocID="{2E9DB98C-2F01-41F9-9C8D-35B61E6725F9}" presName="parTx" presStyleLbl="revTx" presStyleIdx="6" presStyleCnt="9">
        <dgm:presLayoutVars>
          <dgm:chMax val="0"/>
          <dgm:chPref val="0"/>
        </dgm:presLayoutVars>
      </dgm:prSet>
      <dgm:spPr/>
    </dgm:pt>
    <dgm:pt modelId="{4D3F6D70-64F8-4898-AD36-6E4248467252}" type="pres">
      <dgm:prSet presAssocID="{69C5E2EE-F10F-455A-888F-400F4740EFA4}" presName="sibTrans" presStyleCnt="0"/>
      <dgm:spPr/>
    </dgm:pt>
    <dgm:pt modelId="{3614A7B1-79D5-4C66-8DAF-36CFD4CCA77F}" type="pres">
      <dgm:prSet presAssocID="{DABAFE69-B588-48AA-980F-1414D11038C3}" presName="compNode" presStyleCnt="0"/>
      <dgm:spPr/>
    </dgm:pt>
    <dgm:pt modelId="{BF9CB5DF-1B09-4A51-A827-3A5B2EACA64A}" type="pres">
      <dgm:prSet presAssocID="{DABAFE69-B588-48AA-980F-1414D11038C3}" presName="bgRect" presStyleLbl="bgShp" presStyleIdx="7" presStyleCnt="9"/>
      <dgm:spPr>
        <a:xfrm>
          <a:off x="0" y="4758969"/>
          <a:ext cx="6791323" cy="5435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1" action="ppaction://hlinksldjump"/>
          </dgm14:cNvPr>
        </a:ext>
      </dgm:extLst>
    </dgm:pt>
    <dgm:pt modelId="{E55EA136-4372-4190-939C-8634C9058C02}" type="pres">
      <dgm:prSet presAssocID="{DABAFE69-B588-48AA-980F-1414D11038C3}" presName="iconRect" presStyleLbl="node1" presStyleIdx="7" presStyleCnt="9"/>
      <dgm:spPr>
        <a:blipFill>
          <a:blip xmlns:r="http://schemas.openxmlformats.org/officeDocument/2006/relationships"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B2D1350-D03B-4B34-A12B-933DD656AAF2}" type="pres">
      <dgm:prSet presAssocID="{DABAFE69-B588-48AA-980F-1414D11038C3}" presName="spaceRect" presStyleCnt="0"/>
      <dgm:spPr/>
    </dgm:pt>
    <dgm:pt modelId="{3C37EE31-4160-45ED-AF7D-B9CB20A89A8B}" type="pres">
      <dgm:prSet presAssocID="{DABAFE69-B588-48AA-980F-1414D11038C3}" presName="parTx" presStyleLbl="revTx" presStyleIdx="7" presStyleCnt="9">
        <dgm:presLayoutVars>
          <dgm:chMax val="0"/>
          <dgm:chPref val="0"/>
        </dgm:presLayoutVars>
      </dgm:prSet>
      <dgm:spPr/>
    </dgm:pt>
    <dgm:pt modelId="{F69A77FA-93E4-4B69-A55B-314694640B2E}" type="pres">
      <dgm:prSet presAssocID="{50E45253-BABD-4387-A5D9-E67F0221C6D1}" presName="sibTrans" presStyleCnt="0"/>
      <dgm:spPr/>
    </dgm:pt>
    <dgm:pt modelId="{026DA252-489B-482C-98E8-4985AB75914E}" type="pres">
      <dgm:prSet presAssocID="{FB22F1A2-AC46-465A-9DA0-EC7CCFD708CB}" presName="compNode" presStyleCnt="0"/>
      <dgm:spPr/>
    </dgm:pt>
    <dgm:pt modelId="{F2870723-E187-43D1-B9BF-5AE6992C920B}" type="pres">
      <dgm:prSet presAssocID="{FB22F1A2-AC46-465A-9DA0-EC7CCFD708CB}" presName="bgRect" presStyleLbl="bgShp" presStyleIdx="8" presStyleCnt="9"/>
      <dgm:spPr>
        <a:xfrm>
          <a:off x="0" y="5438404"/>
          <a:ext cx="6791323" cy="5435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3" action="ppaction://hlinksldjump"/>
          </dgm14:cNvPr>
        </a:ext>
      </dgm:extLst>
    </dgm:pt>
    <dgm:pt modelId="{DECDFCA5-A224-46D4-8F24-17A140DD0900}" type="pres">
      <dgm:prSet presAssocID="{FB22F1A2-AC46-465A-9DA0-EC7CCFD708CB}" presName="iconRect" presStyleLbl="node1" presStyleIdx="8" presStyleCnt="9"/>
      <dgm:spPr>
        <a:blipFill>
          <a:blip xmlns:r="http://schemas.openxmlformats.org/officeDocument/2006/relationships" r:embed="rId24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lo cruz com preenchimento sólido"/>
        </a:ext>
      </dgm:extLst>
    </dgm:pt>
    <dgm:pt modelId="{772A9786-8F08-4916-B6A5-E2E7B8D6642D}" type="pres">
      <dgm:prSet presAssocID="{FB22F1A2-AC46-465A-9DA0-EC7CCFD708CB}" presName="spaceRect" presStyleCnt="0"/>
      <dgm:spPr/>
    </dgm:pt>
    <dgm:pt modelId="{11DAE150-EB0C-49AE-9D0A-27A3A2B91AD2}" type="pres">
      <dgm:prSet presAssocID="{FB22F1A2-AC46-465A-9DA0-EC7CCFD708CB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5F9E7903-A34F-440A-9B55-95B789CA2760}" type="presOf" srcId="{DABAFE69-B588-48AA-980F-1414D11038C3}" destId="{3C37EE31-4160-45ED-AF7D-B9CB20A89A8B}" srcOrd="0" destOrd="0" presId="urn:microsoft.com/office/officeart/2018/2/layout/IconVerticalSolidList"/>
    <dgm:cxn modelId="{024B121E-3EE5-42C9-97D1-5E0D27C29DC3}" srcId="{162F69A6-0780-49EA-A6A8-3965C12489B2}" destId="{419DF63C-9792-4EF5-9125-1EEF4D07C33F}" srcOrd="2" destOrd="0" parTransId="{2B95E8EF-82FE-4F54-970D-D55C9AD8EC00}" sibTransId="{EA8773AB-BB82-4BF6-944E-80CD2086CE93}"/>
    <dgm:cxn modelId="{D7E7903A-483E-4876-8C77-EEB10661B95B}" type="presOf" srcId="{1B1E513F-BEB7-483A-8F12-A8210AEF19E9}" destId="{3CBA7321-E2AC-48FD-B351-CE3C9A4CE924}" srcOrd="0" destOrd="0" presId="urn:microsoft.com/office/officeart/2018/2/layout/IconVerticalSolidList"/>
    <dgm:cxn modelId="{C9B7BD43-67DC-4CD4-86B0-92B8BFA59068}" type="presOf" srcId="{2B87ECDB-C552-42F6-9B52-6548A18B206B}" destId="{AC018808-9CEA-4C61-8875-3E922AA167D7}" srcOrd="0" destOrd="0" presId="urn:microsoft.com/office/officeart/2018/2/layout/IconVerticalSolidList"/>
    <dgm:cxn modelId="{D7AE5844-FE4C-4C93-8F1A-8D4F8877C120}" srcId="{162F69A6-0780-49EA-A6A8-3965C12489B2}" destId="{DABAFE69-B588-48AA-980F-1414D11038C3}" srcOrd="7" destOrd="0" parTransId="{A22057AC-28A6-4B00-A4DD-630C5FE4178C}" sibTransId="{50E45253-BABD-4387-A5D9-E67F0221C6D1}"/>
    <dgm:cxn modelId="{92648A4D-7D0D-48F5-96E4-BF8EC541B3A9}" type="presOf" srcId="{419DF63C-9792-4EF5-9125-1EEF4D07C33F}" destId="{8409F791-340A-4625-9294-3E680D66DB63}" srcOrd="0" destOrd="0" presId="urn:microsoft.com/office/officeart/2018/2/layout/IconVerticalSolidList"/>
    <dgm:cxn modelId="{DF18896F-7F42-4500-8AD0-6181E8694E28}" type="presOf" srcId="{F4A56385-3827-49D1-B533-953BA75136B7}" destId="{9260EF14-C09B-4543-88B7-7F45704CBA36}" srcOrd="0" destOrd="0" presId="urn:microsoft.com/office/officeart/2018/2/layout/IconVerticalSolidList"/>
    <dgm:cxn modelId="{495E2977-608D-4C7F-A201-63567983D653}" type="presOf" srcId="{FB22F1A2-AC46-465A-9DA0-EC7CCFD708CB}" destId="{11DAE150-EB0C-49AE-9D0A-27A3A2B91AD2}" srcOrd="0" destOrd="0" presId="urn:microsoft.com/office/officeart/2018/2/layout/IconVerticalSolidList"/>
    <dgm:cxn modelId="{3DB49390-182C-4339-A345-7DC6924FB79B}" type="presOf" srcId="{2E9DB98C-2F01-41F9-9C8D-35B61E6725F9}" destId="{6220DCB6-4325-42FB-AFD2-96DC39642629}" srcOrd="0" destOrd="0" presId="urn:microsoft.com/office/officeart/2018/2/layout/IconVerticalSolidList"/>
    <dgm:cxn modelId="{91AFA996-5E3B-401C-B400-E70DBD4A4AB6}" srcId="{162F69A6-0780-49EA-A6A8-3965C12489B2}" destId="{2B87ECDB-C552-42F6-9B52-6548A18B206B}" srcOrd="1" destOrd="0" parTransId="{0DC560D9-C62C-41BA-8D68-CB78933BFF0C}" sibTransId="{80EFB54F-1AC8-40D9-981D-4C85160A5799}"/>
    <dgm:cxn modelId="{D572C096-14C8-487B-ABCD-6354192B80BA}" srcId="{162F69A6-0780-49EA-A6A8-3965C12489B2}" destId="{F4A56385-3827-49D1-B533-953BA75136B7}" srcOrd="4" destOrd="0" parTransId="{5C6E35C5-B6D6-42D4-9FF2-63E3FEC1E45F}" sibTransId="{E866DA3A-B427-429E-A892-4812B432ED79}"/>
    <dgm:cxn modelId="{90D1EECB-2FEB-4292-8B8A-62FFBF2224F9}" type="presOf" srcId="{A6E708A8-EB81-4FF0-9A21-BDC96D54F986}" destId="{6BE05752-C91E-4CF0-9032-ACDB010FD997}" srcOrd="0" destOrd="0" presId="urn:microsoft.com/office/officeart/2018/2/layout/IconVerticalSolidList"/>
    <dgm:cxn modelId="{72BA25D1-25F3-43C8-A213-010C7CEC309C}" srcId="{162F69A6-0780-49EA-A6A8-3965C12489B2}" destId="{A6E708A8-EB81-4FF0-9A21-BDC96D54F986}" srcOrd="5" destOrd="0" parTransId="{6DB52362-D056-41F2-BD4F-37ACE7B8AAEA}" sibTransId="{5C4B7086-D663-421D-A7E6-DA995BC892F0}"/>
    <dgm:cxn modelId="{813C1BD6-5A4A-43F4-8BF7-0645F72381AA}" srcId="{162F69A6-0780-49EA-A6A8-3965C12489B2}" destId="{30269CC2-8DD6-4402-82F3-18F164A732FF}" srcOrd="0" destOrd="0" parTransId="{4A8A3B18-A3DE-475C-8BF1-FB4B84DDA43B}" sibTransId="{2DAA2C1D-14F6-4BCA-B047-0B53ADD46F43}"/>
    <dgm:cxn modelId="{5DF4A3DC-A6D6-4222-B579-244431378443}" srcId="{162F69A6-0780-49EA-A6A8-3965C12489B2}" destId="{FB22F1A2-AC46-465A-9DA0-EC7CCFD708CB}" srcOrd="8" destOrd="0" parTransId="{3EB4CC4D-990F-4D00-91AC-75C60F428136}" sibTransId="{B58E0CBD-B969-410E-AC53-AEC55C9DDF11}"/>
    <dgm:cxn modelId="{7CE563E0-E5A9-44C1-81BF-814E296D9808}" srcId="{162F69A6-0780-49EA-A6A8-3965C12489B2}" destId="{2E9DB98C-2F01-41F9-9C8D-35B61E6725F9}" srcOrd="6" destOrd="0" parTransId="{4B84847B-4F71-4E33-99A3-F85BA0DE053B}" sibTransId="{69C5E2EE-F10F-455A-888F-400F4740EFA4}"/>
    <dgm:cxn modelId="{7F77D1ED-2343-4635-9FDF-CF5C9D2B3315}" type="presOf" srcId="{162F69A6-0780-49EA-A6A8-3965C12489B2}" destId="{05261D3E-3CC7-4C85-9E09-D67FC777908C}" srcOrd="0" destOrd="0" presId="urn:microsoft.com/office/officeart/2018/2/layout/IconVerticalSolidList"/>
    <dgm:cxn modelId="{9CD469EF-CF99-411A-B4B3-5B2C59AF684C}" srcId="{162F69A6-0780-49EA-A6A8-3965C12489B2}" destId="{1B1E513F-BEB7-483A-8F12-A8210AEF19E9}" srcOrd="3" destOrd="0" parTransId="{DB284026-3063-4705-B72C-ADE04469BE6D}" sibTransId="{D99C9B80-BA48-46B7-8B67-372E2AFD9E86}"/>
    <dgm:cxn modelId="{175EB5FF-CD0E-4495-8FA8-F19D1233730A}" type="presOf" srcId="{30269CC2-8DD6-4402-82F3-18F164A732FF}" destId="{F113ED77-1650-49A8-987A-A13C2A50CEA5}" srcOrd="0" destOrd="0" presId="urn:microsoft.com/office/officeart/2018/2/layout/IconVerticalSolidList"/>
    <dgm:cxn modelId="{B6784D09-C55E-4568-A257-9A4C076E72A2}" type="presParOf" srcId="{05261D3E-3CC7-4C85-9E09-D67FC777908C}" destId="{25C6FE9B-AED9-47D9-807F-76A517615FC1}" srcOrd="0" destOrd="0" presId="urn:microsoft.com/office/officeart/2018/2/layout/IconVerticalSolidList"/>
    <dgm:cxn modelId="{918FF3CA-876D-40FA-841A-AB5A28A77ED2}" type="presParOf" srcId="{25C6FE9B-AED9-47D9-807F-76A517615FC1}" destId="{99698387-9DF3-4127-A7DE-FCE3F05A3470}" srcOrd="0" destOrd="0" presId="urn:microsoft.com/office/officeart/2018/2/layout/IconVerticalSolidList"/>
    <dgm:cxn modelId="{9E8C0B32-A7B3-460A-83CF-493652F6403A}" type="presParOf" srcId="{25C6FE9B-AED9-47D9-807F-76A517615FC1}" destId="{B52E1101-E263-4511-8D8F-5A215C912C41}" srcOrd="1" destOrd="0" presId="urn:microsoft.com/office/officeart/2018/2/layout/IconVerticalSolidList"/>
    <dgm:cxn modelId="{BF3562AE-51B6-4827-AC2A-02A6C7EE6F5E}" type="presParOf" srcId="{25C6FE9B-AED9-47D9-807F-76A517615FC1}" destId="{18EFBBAF-BD9F-4030-B8A4-57CCEB350921}" srcOrd="2" destOrd="0" presId="urn:microsoft.com/office/officeart/2018/2/layout/IconVerticalSolidList"/>
    <dgm:cxn modelId="{04E3ADEA-CCED-42DB-834F-C02041D4F81B}" type="presParOf" srcId="{25C6FE9B-AED9-47D9-807F-76A517615FC1}" destId="{F113ED77-1650-49A8-987A-A13C2A50CEA5}" srcOrd="3" destOrd="0" presId="urn:microsoft.com/office/officeart/2018/2/layout/IconVerticalSolidList"/>
    <dgm:cxn modelId="{F6438E6C-D016-4A64-9005-13CAA2685ADD}" type="presParOf" srcId="{05261D3E-3CC7-4C85-9E09-D67FC777908C}" destId="{084D1940-F8FF-48AA-A0CA-908C7645C951}" srcOrd="1" destOrd="0" presId="urn:microsoft.com/office/officeart/2018/2/layout/IconVerticalSolidList"/>
    <dgm:cxn modelId="{CEB88A46-381C-4FB3-B5C2-36F0205865FC}" type="presParOf" srcId="{05261D3E-3CC7-4C85-9E09-D67FC777908C}" destId="{922A9066-91F0-4494-8CF8-01F8511B6028}" srcOrd="2" destOrd="0" presId="urn:microsoft.com/office/officeart/2018/2/layout/IconVerticalSolidList"/>
    <dgm:cxn modelId="{D1B45BFC-BE7D-41A5-ACF1-DDC855C4E453}" type="presParOf" srcId="{922A9066-91F0-4494-8CF8-01F8511B6028}" destId="{FA3369E0-5B38-4FDD-A9F5-22B9810A03F7}" srcOrd="0" destOrd="0" presId="urn:microsoft.com/office/officeart/2018/2/layout/IconVerticalSolidList"/>
    <dgm:cxn modelId="{4643A976-3E27-4CAA-B7FC-B0B83CAF8B1F}" type="presParOf" srcId="{922A9066-91F0-4494-8CF8-01F8511B6028}" destId="{FADE9C4E-BFE3-4374-BE2C-676ED238ACF2}" srcOrd="1" destOrd="0" presId="urn:microsoft.com/office/officeart/2018/2/layout/IconVerticalSolidList"/>
    <dgm:cxn modelId="{D766C06F-7B8D-459C-9FB9-C58229C29760}" type="presParOf" srcId="{922A9066-91F0-4494-8CF8-01F8511B6028}" destId="{7000F0F2-143F-4CAE-BA6B-E9C401E5437A}" srcOrd="2" destOrd="0" presId="urn:microsoft.com/office/officeart/2018/2/layout/IconVerticalSolidList"/>
    <dgm:cxn modelId="{150742EF-413B-4B94-8C6E-7E0DC782FB81}" type="presParOf" srcId="{922A9066-91F0-4494-8CF8-01F8511B6028}" destId="{AC018808-9CEA-4C61-8875-3E922AA167D7}" srcOrd="3" destOrd="0" presId="urn:microsoft.com/office/officeart/2018/2/layout/IconVerticalSolidList"/>
    <dgm:cxn modelId="{8C73B2A2-55AA-4BE8-A101-760B33AD8140}" type="presParOf" srcId="{05261D3E-3CC7-4C85-9E09-D67FC777908C}" destId="{CE46B6BD-FA9F-4C65-8E75-D8C24C71657B}" srcOrd="3" destOrd="0" presId="urn:microsoft.com/office/officeart/2018/2/layout/IconVerticalSolidList"/>
    <dgm:cxn modelId="{18BE3019-0E90-4C32-A988-157009864AD2}" type="presParOf" srcId="{05261D3E-3CC7-4C85-9E09-D67FC777908C}" destId="{B12160B6-4EC8-4B4D-A1B2-F7F5F2795F75}" srcOrd="4" destOrd="0" presId="urn:microsoft.com/office/officeart/2018/2/layout/IconVerticalSolidList"/>
    <dgm:cxn modelId="{2EEC68C7-29BF-4C02-91C1-17C5C78737B5}" type="presParOf" srcId="{B12160B6-4EC8-4B4D-A1B2-F7F5F2795F75}" destId="{DB8ABDAA-976A-4A84-A3C3-277080E19DCA}" srcOrd="0" destOrd="0" presId="urn:microsoft.com/office/officeart/2018/2/layout/IconVerticalSolidList"/>
    <dgm:cxn modelId="{F1D89C2A-76D1-4569-963D-1C92D0A16E1C}" type="presParOf" srcId="{B12160B6-4EC8-4B4D-A1B2-F7F5F2795F75}" destId="{D335376E-740A-4A47-BC5B-3381DE731CE0}" srcOrd="1" destOrd="0" presId="urn:microsoft.com/office/officeart/2018/2/layout/IconVerticalSolidList"/>
    <dgm:cxn modelId="{4E76AE4D-E418-463B-994D-6DDD4BE738C0}" type="presParOf" srcId="{B12160B6-4EC8-4B4D-A1B2-F7F5F2795F75}" destId="{BCDE90E0-E45B-4C79-BE60-A53702208276}" srcOrd="2" destOrd="0" presId="urn:microsoft.com/office/officeart/2018/2/layout/IconVerticalSolidList"/>
    <dgm:cxn modelId="{A3104C94-C425-4DC0-8A01-7FDFF0F35AAA}" type="presParOf" srcId="{B12160B6-4EC8-4B4D-A1B2-F7F5F2795F75}" destId="{8409F791-340A-4625-9294-3E680D66DB63}" srcOrd="3" destOrd="0" presId="urn:microsoft.com/office/officeart/2018/2/layout/IconVerticalSolidList"/>
    <dgm:cxn modelId="{605473B3-8AA5-4EE0-BFBA-3AB749038A35}" type="presParOf" srcId="{05261D3E-3CC7-4C85-9E09-D67FC777908C}" destId="{D4892BA4-47FA-499C-84FA-3A971E9AFE41}" srcOrd="5" destOrd="0" presId="urn:microsoft.com/office/officeart/2018/2/layout/IconVerticalSolidList"/>
    <dgm:cxn modelId="{CC9F31C5-774B-4FC3-9646-7E0EFDB54727}" type="presParOf" srcId="{05261D3E-3CC7-4C85-9E09-D67FC777908C}" destId="{390D1410-0CB7-44D5-903C-C35615DE86E1}" srcOrd="6" destOrd="0" presId="urn:microsoft.com/office/officeart/2018/2/layout/IconVerticalSolidList"/>
    <dgm:cxn modelId="{34A9E1BF-6D83-4701-9E7B-CBCD8074AEAA}" type="presParOf" srcId="{390D1410-0CB7-44D5-903C-C35615DE86E1}" destId="{C2FCE80A-DCA0-4D7F-8F72-19CB2337E588}" srcOrd="0" destOrd="0" presId="urn:microsoft.com/office/officeart/2018/2/layout/IconVerticalSolidList"/>
    <dgm:cxn modelId="{2682A58B-536A-49D1-A507-E48E245F1609}" type="presParOf" srcId="{390D1410-0CB7-44D5-903C-C35615DE86E1}" destId="{1B0B9210-632F-4BB5-B140-1FA20D3CF123}" srcOrd="1" destOrd="0" presId="urn:microsoft.com/office/officeart/2018/2/layout/IconVerticalSolidList"/>
    <dgm:cxn modelId="{59D669F7-8B16-4888-95F6-5986C0AFE631}" type="presParOf" srcId="{390D1410-0CB7-44D5-903C-C35615DE86E1}" destId="{E9B85894-F3EF-4216-9DD4-962DCF409217}" srcOrd="2" destOrd="0" presId="urn:microsoft.com/office/officeart/2018/2/layout/IconVerticalSolidList"/>
    <dgm:cxn modelId="{BD8D7B70-D5A5-475A-9EAE-2DF74A65E7A7}" type="presParOf" srcId="{390D1410-0CB7-44D5-903C-C35615DE86E1}" destId="{3CBA7321-E2AC-48FD-B351-CE3C9A4CE924}" srcOrd="3" destOrd="0" presId="urn:microsoft.com/office/officeart/2018/2/layout/IconVerticalSolidList"/>
    <dgm:cxn modelId="{A54D5403-F787-4964-8489-63C75BE2EFB6}" type="presParOf" srcId="{05261D3E-3CC7-4C85-9E09-D67FC777908C}" destId="{5E25F319-BBA5-4820-B2FC-14F8D56BF078}" srcOrd="7" destOrd="0" presId="urn:microsoft.com/office/officeart/2018/2/layout/IconVerticalSolidList"/>
    <dgm:cxn modelId="{B5AAF852-AE2E-40BE-BC22-1382A2AD5A44}" type="presParOf" srcId="{05261D3E-3CC7-4C85-9E09-D67FC777908C}" destId="{A9DA4473-F7AD-4D05-A89E-4317469C9CAC}" srcOrd="8" destOrd="0" presId="urn:microsoft.com/office/officeart/2018/2/layout/IconVerticalSolidList"/>
    <dgm:cxn modelId="{80161854-1670-4BD7-9912-A0DFE5201001}" type="presParOf" srcId="{A9DA4473-F7AD-4D05-A89E-4317469C9CAC}" destId="{343A76ED-9DD6-4B0A-830E-16ED952B3D06}" srcOrd="0" destOrd="0" presId="urn:microsoft.com/office/officeart/2018/2/layout/IconVerticalSolidList"/>
    <dgm:cxn modelId="{17AEC66B-BBFF-4EF5-B894-6B5A992F362F}" type="presParOf" srcId="{A9DA4473-F7AD-4D05-A89E-4317469C9CAC}" destId="{C21BED67-1F13-4312-815B-B5C34DAA27F9}" srcOrd="1" destOrd="0" presId="urn:microsoft.com/office/officeart/2018/2/layout/IconVerticalSolidList"/>
    <dgm:cxn modelId="{D35FF1B4-6B78-4ECE-976F-17DFD749DB9F}" type="presParOf" srcId="{A9DA4473-F7AD-4D05-A89E-4317469C9CAC}" destId="{8854FDB6-04FD-4DEB-9AB6-DDB7E532A353}" srcOrd="2" destOrd="0" presId="urn:microsoft.com/office/officeart/2018/2/layout/IconVerticalSolidList"/>
    <dgm:cxn modelId="{00C148E5-B634-4CBF-973D-0F5A3C5E09C8}" type="presParOf" srcId="{A9DA4473-F7AD-4D05-A89E-4317469C9CAC}" destId="{9260EF14-C09B-4543-88B7-7F45704CBA36}" srcOrd="3" destOrd="0" presId="urn:microsoft.com/office/officeart/2018/2/layout/IconVerticalSolidList"/>
    <dgm:cxn modelId="{F9667DFC-D849-4142-838E-5B64DFCEB6FF}" type="presParOf" srcId="{05261D3E-3CC7-4C85-9E09-D67FC777908C}" destId="{3A299DAE-4E5C-4FA3-8373-3CAD1F5B3B59}" srcOrd="9" destOrd="0" presId="urn:microsoft.com/office/officeart/2018/2/layout/IconVerticalSolidList"/>
    <dgm:cxn modelId="{7CAA2FEE-771E-4CDD-A767-1A01F6AEB3DD}" type="presParOf" srcId="{05261D3E-3CC7-4C85-9E09-D67FC777908C}" destId="{DBE96FD1-EC5F-4CD7-BFEE-FBAFA9F51AC3}" srcOrd="10" destOrd="0" presId="urn:microsoft.com/office/officeart/2018/2/layout/IconVerticalSolidList"/>
    <dgm:cxn modelId="{4CDCD991-9277-4999-8CC5-A87D131546CA}" type="presParOf" srcId="{DBE96FD1-EC5F-4CD7-BFEE-FBAFA9F51AC3}" destId="{982CC9AB-52C6-434B-AF05-3E065A4DB26E}" srcOrd="0" destOrd="0" presId="urn:microsoft.com/office/officeart/2018/2/layout/IconVerticalSolidList"/>
    <dgm:cxn modelId="{BC7B6D79-8C0B-4189-BA13-DC12FFEB4601}" type="presParOf" srcId="{DBE96FD1-EC5F-4CD7-BFEE-FBAFA9F51AC3}" destId="{8F1D65B3-9A8C-4460-9EAC-67B26BA93A10}" srcOrd="1" destOrd="0" presId="urn:microsoft.com/office/officeart/2018/2/layout/IconVerticalSolidList"/>
    <dgm:cxn modelId="{539994A1-8385-4241-86B6-C2576AC80873}" type="presParOf" srcId="{DBE96FD1-EC5F-4CD7-BFEE-FBAFA9F51AC3}" destId="{32E03F5A-66E8-4A7E-8F19-8303EF45A25E}" srcOrd="2" destOrd="0" presId="urn:microsoft.com/office/officeart/2018/2/layout/IconVerticalSolidList"/>
    <dgm:cxn modelId="{1252B1B9-0164-4DEB-BB87-1F0B6133C3B2}" type="presParOf" srcId="{DBE96FD1-EC5F-4CD7-BFEE-FBAFA9F51AC3}" destId="{6BE05752-C91E-4CF0-9032-ACDB010FD997}" srcOrd="3" destOrd="0" presId="urn:microsoft.com/office/officeart/2018/2/layout/IconVerticalSolidList"/>
    <dgm:cxn modelId="{8CA0560C-2C10-4011-81FD-D8A173A94E35}" type="presParOf" srcId="{05261D3E-3CC7-4C85-9E09-D67FC777908C}" destId="{F7B47C3C-6A94-4BEB-A8A8-FC772214DAF5}" srcOrd="11" destOrd="0" presId="urn:microsoft.com/office/officeart/2018/2/layout/IconVerticalSolidList"/>
    <dgm:cxn modelId="{9FBC2C28-2BCD-4924-805B-4D6A3BC332CE}" type="presParOf" srcId="{05261D3E-3CC7-4C85-9E09-D67FC777908C}" destId="{1FC16E0B-80B2-435A-B21C-D20592825813}" srcOrd="12" destOrd="0" presId="urn:microsoft.com/office/officeart/2018/2/layout/IconVerticalSolidList"/>
    <dgm:cxn modelId="{76D2F2B9-75BB-4691-91E5-3930F2E775CA}" type="presParOf" srcId="{1FC16E0B-80B2-435A-B21C-D20592825813}" destId="{6A5CFC15-83D7-4FE1-871E-1794B98CEEE4}" srcOrd="0" destOrd="0" presId="urn:microsoft.com/office/officeart/2018/2/layout/IconVerticalSolidList"/>
    <dgm:cxn modelId="{3CDE6C03-C31A-4632-8E85-4C9FF03FEF72}" type="presParOf" srcId="{1FC16E0B-80B2-435A-B21C-D20592825813}" destId="{2F42AED3-FE4F-4DF1-BC14-8E1AD3C9E302}" srcOrd="1" destOrd="0" presId="urn:microsoft.com/office/officeart/2018/2/layout/IconVerticalSolidList"/>
    <dgm:cxn modelId="{64B10E08-05E4-4C31-BD5C-35AD266B2286}" type="presParOf" srcId="{1FC16E0B-80B2-435A-B21C-D20592825813}" destId="{BAF8539B-852F-4A4D-B07B-17E8CF2EAC5D}" srcOrd="2" destOrd="0" presId="urn:microsoft.com/office/officeart/2018/2/layout/IconVerticalSolidList"/>
    <dgm:cxn modelId="{BE254F44-955A-450C-BDD3-6C2EFF5EFE76}" type="presParOf" srcId="{1FC16E0B-80B2-435A-B21C-D20592825813}" destId="{6220DCB6-4325-42FB-AFD2-96DC39642629}" srcOrd="3" destOrd="0" presId="urn:microsoft.com/office/officeart/2018/2/layout/IconVerticalSolidList"/>
    <dgm:cxn modelId="{05889607-EE24-4E2A-80E5-9FA7DEE426B2}" type="presParOf" srcId="{05261D3E-3CC7-4C85-9E09-D67FC777908C}" destId="{4D3F6D70-64F8-4898-AD36-6E4248467252}" srcOrd="13" destOrd="0" presId="urn:microsoft.com/office/officeart/2018/2/layout/IconVerticalSolidList"/>
    <dgm:cxn modelId="{50BD451D-49E6-4219-A7A3-6163E348FFFD}" type="presParOf" srcId="{05261D3E-3CC7-4C85-9E09-D67FC777908C}" destId="{3614A7B1-79D5-4C66-8DAF-36CFD4CCA77F}" srcOrd="14" destOrd="0" presId="urn:microsoft.com/office/officeart/2018/2/layout/IconVerticalSolidList"/>
    <dgm:cxn modelId="{BADC7C11-41CF-4D8B-9DEA-6C4D86AB7E84}" type="presParOf" srcId="{3614A7B1-79D5-4C66-8DAF-36CFD4CCA77F}" destId="{BF9CB5DF-1B09-4A51-A827-3A5B2EACA64A}" srcOrd="0" destOrd="0" presId="urn:microsoft.com/office/officeart/2018/2/layout/IconVerticalSolidList"/>
    <dgm:cxn modelId="{8A517E20-30DB-49D9-97E9-83E38D161FD2}" type="presParOf" srcId="{3614A7B1-79D5-4C66-8DAF-36CFD4CCA77F}" destId="{E55EA136-4372-4190-939C-8634C9058C02}" srcOrd="1" destOrd="0" presId="urn:microsoft.com/office/officeart/2018/2/layout/IconVerticalSolidList"/>
    <dgm:cxn modelId="{6EBBC3E3-4862-4065-98B5-705F1844DC95}" type="presParOf" srcId="{3614A7B1-79D5-4C66-8DAF-36CFD4CCA77F}" destId="{DB2D1350-D03B-4B34-A12B-933DD656AAF2}" srcOrd="2" destOrd="0" presId="urn:microsoft.com/office/officeart/2018/2/layout/IconVerticalSolidList"/>
    <dgm:cxn modelId="{755B7BBD-AA1B-4FDF-A186-7BC0149929F7}" type="presParOf" srcId="{3614A7B1-79D5-4C66-8DAF-36CFD4CCA77F}" destId="{3C37EE31-4160-45ED-AF7D-B9CB20A89A8B}" srcOrd="3" destOrd="0" presId="urn:microsoft.com/office/officeart/2018/2/layout/IconVerticalSolidList"/>
    <dgm:cxn modelId="{F6B80A9F-AB21-42EC-B762-C57BA0FF8B95}" type="presParOf" srcId="{05261D3E-3CC7-4C85-9E09-D67FC777908C}" destId="{F69A77FA-93E4-4B69-A55B-314694640B2E}" srcOrd="15" destOrd="0" presId="urn:microsoft.com/office/officeart/2018/2/layout/IconVerticalSolidList"/>
    <dgm:cxn modelId="{EB8ACA33-C808-4486-AD82-671ED8B5EDAE}" type="presParOf" srcId="{05261D3E-3CC7-4C85-9E09-D67FC777908C}" destId="{026DA252-489B-482C-98E8-4985AB75914E}" srcOrd="16" destOrd="0" presId="urn:microsoft.com/office/officeart/2018/2/layout/IconVerticalSolidList"/>
    <dgm:cxn modelId="{AE02FD8F-CAD3-400A-A15F-E307407C9EB2}" type="presParOf" srcId="{026DA252-489B-482C-98E8-4985AB75914E}" destId="{F2870723-E187-43D1-B9BF-5AE6992C920B}" srcOrd="0" destOrd="0" presId="urn:microsoft.com/office/officeart/2018/2/layout/IconVerticalSolidList"/>
    <dgm:cxn modelId="{A8A0273E-9586-49C6-B849-1B75194FBA1E}" type="presParOf" srcId="{026DA252-489B-482C-98E8-4985AB75914E}" destId="{DECDFCA5-A224-46D4-8F24-17A140DD0900}" srcOrd="1" destOrd="0" presId="urn:microsoft.com/office/officeart/2018/2/layout/IconVerticalSolidList"/>
    <dgm:cxn modelId="{894DD903-526F-4868-AAB5-0B0C3375E70E}" type="presParOf" srcId="{026DA252-489B-482C-98E8-4985AB75914E}" destId="{772A9786-8F08-4916-B6A5-E2E7B8D6642D}" srcOrd="2" destOrd="0" presId="urn:microsoft.com/office/officeart/2018/2/layout/IconVerticalSolidList"/>
    <dgm:cxn modelId="{44FAA203-3879-4046-BA3D-17315A45ED76}" type="presParOf" srcId="{026DA252-489B-482C-98E8-4985AB75914E}" destId="{11DAE150-EB0C-49AE-9D0A-27A3A2B91A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2F69A6-0780-49EA-A6A8-3965C12489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 rtlCol="0"/>
        <a:lstStyle/>
        <a:p>
          <a:pPr rtl="0"/>
          <a:endParaRPr lang="en-US"/>
        </a:p>
      </dgm:t>
    </dgm:pt>
    <dgm:pt modelId="{30269CC2-8DD6-4402-82F3-18F164A732F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Geração e análise de dados com a biblioteca Numpy</a:t>
          </a:r>
        </a:p>
      </dgm:t>
    </dgm:pt>
    <dgm:pt modelId="{4A8A3B18-A3DE-475C-8BF1-FB4B84DDA43B}" type="parTrans" cxnId="{813C1BD6-5A4A-43F4-8BF7-0645F72381AA}">
      <dgm:prSet/>
      <dgm:spPr/>
      <dgm:t>
        <a:bodyPr rtlCol="0"/>
        <a:lstStyle/>
        <a:p>
          <a:pPr rtl="0"/>
          <a:endParaRPr lang="pt-BR" noProof="0" dirty="0"/>
        </a:p>
      </dgm:t>
    </dgm:pt>
    <dgm:pt modelId="{2DAA2C1D-14F6-4BCA-B047-0B53ADD46F43}" type="sibTrans" cxnId="{813C1BD6-5A4A-43F4-8BF7-0645F72381AA}">
      <dgm:prSet/>
      <dgm:spPr/>
      <dgm:t>
        <a:bodyPr rtlCol="0"/>
        <a:lstStyle/>
        <a:p>
          <a:pPr rtl="0"/>
          <a:endParaRPr lang="pt-BR" noProof="0" dirty="0"/>
        </a:p>
      </dgm:t>
    </dgm:pt>
    <dgm:pt modelId="{FB22F1A2-AC46-465A-9DA0-EC7CCFD708CB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Visualização de dados com Matplotlib</a:t>
          </a:r>
        </a:p>
      </dgm:t>
    </dgm:pt>
    <dgm:pt modelId="{3EB4CC4D-990F-4D00-91AC-75C60F428136}" type="parTrans" cxnId="{5DF4A3DC-A6D6-4222-B579-244431378443}">
      <dgm:prSet/>
      <dgm:spPr/>
      <dgm:t>
        <a:bodyPr/>
        <a:lstStyle/>
        <a:p>
          <a:endParaRPr lang="pt-BR"/>
        </a:p>
      </dgm:t>
    </dgm:pt>
    <dgm:pt modelId="{B58E0CBD-B969-410E-AC53-AEC55C9DDF11}" type="sibTrans" cxnId="{5DF4A3DC-A6D6-4222-B579-244431378443}">
      <dgm:prSet/>
      <dgm:spPr/>
      <dgm:t>
        <a:bodyPr/>
        <a:lstStyle/>
        <a:p>
          <a:endParaRPr lang="pt-BR"/>
        </a:p>
      </dgm:t>
    </dgm:pt>
    <dgm:pt modelId="{05261D3E-3CC7-4C85-9E09-D67FC777908C}" type="pres">
      <dgm:prSet presAssocID="{162F69A6-0780-49EA-A6A8-3965C12489B2}" presName="root" presStyleCnt="0">
        <dgm:presLayoutVars>
          <dgm:dir/>
          <dgm:resizeHandles val="exact"/>
        </dgm:presLayoutVars>
      </dgm:prSet>
      <dgm:spPr/>
    </dgm:pt>
    <dgm:pt modelId="{25C6FE9B-AED9-47D9-807F-76A517615FC1}" type="pres">
      <dgm:prSet presAssocID="{30269CC2-8DD6-4402-82F3-18F164A732FF}" presName="compNode" presStyleCnt="0"/>
      <dgm:spPr/>
    </dgm:pt>
    <dgm:pt modelId="{99698387-9DF3-4127-A7DE-FCE3F05A3470}" type="pres">
      <dgm:prSet presAssocID="{30269CC2-8DD6-4402-82F3-18F164A732FF}" presName="bgRect" presStyleLbl="bgShp" presStyleIdx="0" presStyleCnt="2"/>
      <dgm:spPr>
        <a:prstGeom prst="rect">
          <a:avLst/>
        </a:prstGeom>
        <a:gradFill rotWithShape="0">
          <a:gsLst>
            <a:gs pos="0">
              <a:schemeClr val="tx1">
                <a:lumMod val="75000"/>
                <a:lumOff val="25000"/>
              </a:schemeClr>
            </a:gs>
            <a:gs pos="15929">
              <a:schemeClr val="tx1">
                <a:lumMod val="85000"/>
                <a:lumOff val="15000"/>
              </a:schemeClr>
            </a:gs>
            <a:gs pos="97000">
              <a:schemeClr val="tx1">
                <a:lumMod val="85000"/>
                <a:lumOff val="15000"/>
              </a:schemeClr>
            </a:gs>
            <a:gs pos="100000">
              <a:srgbClr val="5282AA"/>
            </a:gs>
          </a:gsLst>
          <a:lin ang="10800000" scaled="0"/>
        </a:grad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B52E1101-E263-4511-8D8F-5A215C912C41}" type="pres">
      <dgm:prSet presAssocID="{30269CC2-8DD6-4402-82F3-18F164A732FF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</dgm:spPr>
    </dgm:pt>
    <dgm:pt modelId="{18EFBBAF-BD9F-4030-B8A4-57CCEB350921}" type="pres">
      <dgm:prSet presAssocID="{30269CC2-8DD6-4402-82F3-18F164A732FF}" presName="spaceRect" presStyleCnt="0"/>
      <dgm:spPr/>
    </dgm:pt>
    <dgm:pt modelId="{F113ED77-1650-49A8-987A-A13C2A50CEA5}" type="pres">
      <dgm:prSet presAssocID="{30269CC2-8DD6-4402-82F3-18F164A732FF}" presName="parTx" presStyleLbl="revTx" presStyleIdx="0" presStyleCnt="2">
        <dgm:presLayoutVars>
          <dgm:chMax val="0"/>
          <dgm:chPref val="0"/>
        </dgm:presLayoutVars>
      </dgm:prSet>
      <dgm:spPr/>
    </dgm:pt>
    <dgm:pt modelId="{084D1940-F8FF-48AA-A0CA-908C7645C951}" type="pres">
      <dgm:prSet presAssocID="{2DAA2C1D-14F6-4BCA-B047-0B53ADD46F43}" presName="sibTrans" presStyleCnt="0"/>
      <dgm:spPr/>
    </dgm:pt>
    <dgm:pt modelId="{026DA252-489B-482C-98E8-4985AB75914E}" type="pres">
      <dgm:prSet presAssocID="{FB22F1A2-AC46-465A-9DA0-EC7CCFD708CB}" presName="compNode" presStyleCnt="0"/>
      <dgm:spPr/>
    </dgm:pt>
    <dgm:pt modelId="{F2870723-E187-43D1-B9BF-5AE6992C920B}" type="pres">
      <dgm:prSet presAssocID="{FB22F1A2-AC46-465A-9DA0-EC7CCFD708CB}" presName="bgRect" presStyleLbl="bgShp" presStyleIdx="1" presStyleCnt="2"/>
      <dgm:spPr>
        <a:xfrm>
          <a:off x="0" y="5438404"/>
          <a:ext cx="6791323" cy="5435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DECDFCA5-A224-46D4-8F24-17A140DD0900}" type="pres">
      <dgm:prSet presAssocID="{FB22F1A2-AC46-465A-9DA0-EC7CCFD708CB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72A9786-8F08-4916-B6A5-E2E7B8D6642D}" type="pres">
      <dgm:prSet presAssocID="{FB22F1A2-AC46-465A-9DA0-EC7CCFD708CB}" presName="spaceRect" presStyleCnt="0"/>
      <dgm:spPr/>
    </dgm:pt>
    <dgm:pt modelId="{11DAE150-EB0C-49AE-9D0A-27A3A2B91AD2}" type="pres">
      <dgm:prSet presAssocID="{FB22F1A2-AC46-465A-9DA0-EC7CCFD708C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95E2977-608D-4C7F-A201-63567983D653}" type="presOf" srcId="{FB22F1A2-AC46-465A-9DA0-EC7CCFD708CB}" destId="{11DAE150-EB0C-49AE-9D0A-27A3A2B91AD2}" srcOrd="0" destOrd="0" presId="urn:microsoft.com/office/officeart/2018/2/layout/IconVerticalSolidList"/>
    <dgm:cxn modelId="{813C1BD6-5A4A-43F4-8BF7-0645F72381AA}" srcId="{162F69A6-0780-49EA-A6A8-3965C12489B2}" destId="{30269CC2-8DD6-4402-82F3-18F164A732FF}" srcOrd="0" destOrd="0" parTransId="{4A8A3B18-A3DE-475C-8BF1-FB4B84DDA43B}" sibTransId="{2DAA2C1D-14F6-4BCA-B047-0B53ADD46F43}"/>
    <dgm:cxn modelId="{5DF4A3DC-A6D6-4222-B579-244431378443}" srcId="{162F69A6-0780-49EA-A6A8-3965C12489B2}" destId="{FB22F1A2-AC46-465A-9DA0-EC7CCFD708CB}" srcOrd="1" destOrd="0" parTransId="{3EB4CC4D-990F-4D00-91AC-75C60F428136}" sibTransId="{B58E0CBD-B969-410E-AC53-AEC55C9DDF11}"/>
    <dgm:cxn modelId="{7F77D1ED-2343-4635-9FDF-CF5C9D2B3315}" type="presOf" srcId="{162F69A6-0780-49EA-A6A8-3965C12489B2}" destId="{05261D3E-3CC7-4C85-9E09-D67FC777908C}" srcOrd="0" destOrd="0" presId="urn:microsoft.com/office/officeart/2018/2/layout/IconVerticalSolidList"/>
    <dgm:cxn modelId="{175EB5FF-CD0E-4495-8FA8-F19D1233730A}" type="presOf" srcId="{30269CC2-8DD6-4402-82F3-18F164A732FF}" destId="{F113ED77-1650-49A8-987A-A13C2A50CEA5}" srcOrd="0" destOrd="0" presId="urn:microsoft.com/office/officeart/2018/2/layout/IconVerticalSolidList"/>
    <dgm:cxn modelId="{B6784D09-C55E-4568-A257-9A4C076E72A2}" type="presParOf" srcId="{05261D3E-3CC7-4C85-9E09-D67FC777908C}" destId="{25C6FE9B-AED9-47D9-807F-76A517615FC1}" srcOrd="0" destOrd="0" presId="urn:microsoft.com/office/officeart/2018/2/layout/IconVerticalSolidList"/>
    <dgm:cxn modelId="{918FF3CA-876D-40FA-841A-AB5A28A77ED2}" type="presParOf" srcId="{25C6FE9B-AED9-47D9-807F-76A517615FC1}" destId="{99698387-9DF3-4127-A7DE-FCE3F05A3470}" srcOrd="0" destOrd="0" presId="urn:microsoft.com/office/officeart/2018/2/layout/IconVerticalSolidList"/>
    <dgm:cxn modelId="{9E8C0B32-A7B3-460A-83CF-493652F6403A}" type="presParOf" srcId="{25C6FE9B-AED9-47D9-807F-76A517615FC1}" destId="{B52E1101-E263-4511-8D8F-5A215C912C41}" srcOrd="1" destOrd="0" presId="urn:microsoft.com/office/officeart/2018/2/layout/IconVerticalSolidList"/>
    <dgm:cxn modelId="{BF3562AE-51B6-4827-AC2A-02A6C7EE6F5E}" type="presParOf" srcId="{25C6FE9B-AED9-47D9-807F-76A517615FC1}" destId="{18EFBBAF-BD9F-4030-B8A4-57CCEB350921}" srcOrd="2" destOrd="0" presId="urn:microsoft.com/office/officeart/2018/2/layout/IconVerticalSolidList"/>
    <dgm:cxn modelId="{04E3ADEA-CCED-42DB-834F-C02041D4F81B}" type="presParOf" srcId="{25C6FE9B-AED9-47D9-807F-76A517615FC1}" destId="{F113ED77-1650-49A8-987A-A13C2A50CEA5}" srcOrd="3" destOrd="0" presId="urn:microsoft.com/office/officeart/2018/2/layout/IconVerticalSolidList"/>
    <dgm:cxn modelId="{F6438E6C-D016-4A64-9005-13CAA2685ADD}" type="presParOf" srcId="{05261D3E-3CC7-4C85-9E09-D67FC777908C}" destId="{084D1940-F8FF-48AA-A0CA-908C7645C951}" srcOrd="1" destOrd="0" presId="urn:microsoft.com/office/officeart/2018/2/layout/IconVerticalSolidList"/>
    <dgm:cxn modelId="{EB8ACA33-C808-4486-AD82-671ED8B5EDAE}" type="presParOf" srcId="{05261D3E-3CC7-4C85-9E09-D67FC777908C}" destId="{026DA252-489B-482C-98E8-4985AB75914E}" srcOrd="2" destOrd="0" presId="urn:microsoft.com/office/officeart/2018/2/layout/IconVerticalSolidList"/>
    <dgm:cxn modelId="{AE02FD8F-CAD3-400A-A15F-E307407C9EB2}" type="presParOf" srcId="{026DA252-489B-482C-98E8-4985AB75914E}" destId="{F2870723-E187-43D1-B9BF-5AE6992C920B}" srcOrd="0" destOrd="0" presId="urn:microsoft.com/office/officeart/2018/2/layout/IconVerticalSolidList"/>
    <dgm:cxn modelId="{A8A0273E-9586-49C6-B849-1B75194FBA1E}" type="presParOf" srcId="{026DA252-489B-482C-98E8-4985AB75914E}" destId="{DECDFCA5-A224-46D4-8F24-17A140DD0900}" srcOrd="1" destOrd="0" presId="urn:microsoft.com/office/officeart/2018/2/layout/IconVerticalSolidList"/>
    <dgm:cxn modelId="{894DD903-526F-4868-AAB5-0B0C3375E70E}" type="presParOf" srcId="{026DA252-489B-482C-98E8-4985AB75914E}" destId="{772A9786-8F08-4916-B6A5-E2E7B8D6642D}" srcOrd="2" destOrd="0" presId="urn:microsoft.com/office/officeart/2018/2/layout/IconVerticalSolidList"/>
    <dgm:cxn modelId="{44FAA203-3879-4046-BA3D-17315A45ED76}" type="presParOf" srcId="{026DA252-489B-482C-98E8-4985AB75914E}" destId="{11DAE150-EB0C-49AE-9D0A-27A3A2B91A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98387-9DF3-4127-A7DE-FCE3F05A3470}">
      <dsp:nvSpPr>
        <dsp:cNvPr id="0" name=""/>
        <dsp:cNvSpPr/>
      </dsp:nvSpPr>
      <dsp:spPr>
        <a:xfrm>
          <a:off x="0" y="0"/>
          <a:ext cx="6791323" cy="543548"/>
        </a:xfrm>
        <a:prstGeom prst="rect">
          <a:avLst/>
        </a:prstGeom>
        <a:gradFill rotWithShape="0">
          <a:gsLst>
            <a:gs pos="0">
              <a:schemeClr val="tx1">
                <a:lumMod val="75000"/>
                <a:lumOff val="25000"/>
              </a:schemeClr>
            </a:gs>
            <a:gs pos="15929">
              <a:schemeClr val="tx1">
                <a:lumMod val="85000"/>
                <a:lumOff val="15000"/>
              </a:schemeClr>
            </a:gs>
            <a:gs pos="97000">
              <a:schemeClr val="tx1">
                <a:lumMod val="85000"/>
                <a:lumOff val="15000"/>
              </a:scheme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E1101-E263-4511-8D8F-5A215C912C41}">
      <dsp:nvSpPr>
        <dsp:cNvPr id="0" name=""/>
        <dsp:cNvSpPr/>
      </dsp:nvSpPr>
      <dsp:spPr>
        <a:xfrm>
          <a:off x="164423" y="125220"/>
          <a:ext cx="298951" cy="298951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3ED77-1650-49A8-987A-A13C2A50CEA5}">
      <dsp:nvSpPr>
        <dsp:cNvPr id="0" name=""/>
        <dsp:cNvSpPr/>
      </dsp:nvSpPr>
      <dsp:spPr>
        <a:xfrm>
          <a:off x="627798" y="2922"/>
          <a:ext cx="6163524" cy="54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26" tIns="57526" rIns="57526" bIns="5752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solidFill>
                <a:schemeClr val="bg1"/>
              </a:solidFill>
            </a:rPr>
            <a:t>Um pouco sobre a linguagem</a:t>
          </a:r>
        </a:p>
      </dsp:txBody>
      <dsp:txXfrm>
        <a:off x="627798" y="2922"/>
        <a:ext cx="6163524" cy="543548"/>
      </dsp:txXfrm>
    </dsp:sp>
    <dsp:sp modelId="{FA3369E0-5B38-4FDD-A9F5-22B9810A03F7}">
      <dsp:nvSpPr>
        <dsp:cNvPr id="0" name=""/>
        <dsp:cNvSpPr/>
      </dsp:nvSpPr>
      <dsp:spPr>
        <a:xfrm>
          <a:off x="0" y="682357"/>
          <a:ext cx="6791323" cy="543548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DE9C4E-BFE3-4374-BE2C-676ED238ACF2}">
      <dsp:nvSpPr>
        <dsp:cNvPr id="0" name=""/>
        <dsp:cNvSpPr/>
      </dsp:nvSpPr>
      <dsp:spPr>
        <a:xfrm>
          <a:off x="164423" y="804655"/>
          <a:ext cx="298951" cy="298951"/>
        </a:xfrm>
        <a:prstGeom prst="rect">
          <a:avLst/>
        </a:prstGeom>
        <a:blipFill>
          <a:blip xmlns:r="http://schemas.openxmlformats.org/officeDocument/2006/relationships"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18808-9CEA-4C61-8875-3E922AA167D7}">
      <dsp:nvSpPr>
        <dsp:cNvPr id="0" name=""/>
        <dsp:cNvSpPr/>
      </dsp:nvSpPr>
      <dsp:spPr>
        <a:xfrm>
          <a:off x="627798" y="682357"/>
          <a:ext cx="6163524" cy="54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26" tIns="57526" rIns="57526" bIns="5752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solidFill>
                <a:schemeClr val="bg1"/>
              </a:solidFill>
            </a:rPr>
            <a:t>Introdução ao Colab e Jupyter</a:t>
          </a:r>
        </a:p>
      </dsp:txBody>
      <dsp:txXfrm>
        <a:off x="627798" y="682357"/>
        <a:ext cx="6163524" cy="543548"/>
      </dsp:txXfrm>
    </dsp:sp>
    <dsp:sp modelId="{DB8ABDAA-976A-4A84-A3C3-277080E19DCA}">
      <dsp:nvSpPr>
        <dsp:cNvPr id="0" name=""/>
        <dsp:cNvSpPr/>
      </dsp:nvSpPr>
      <dsp:spPr>
        <a:xfrm>
          <a:off x="0" y="1361792"/>
          <a:ext cx="6791323" cy="543548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5376E-740A-4A47-BC5B-3381DE731CE0}">
      <dsp:nvSpPr>
        <dsp:cNvPr id="0" name=""/>
        <dsp:cNvSpPr/>
      </dsp:nvSpPr>
      <dsp:spPr>
        <a:xfrm>
          <a:off x="164423" y="1484091"/>
          <a:ext cx="298951" cy="298951"/>
        </a:xfrm>
        <a:prstGeom prst="rect">
          <a:avLst/>
        </a:prstGeom>
        <a:blipFill>
          <a:blip xmlns:r="http://schemas.openxmlformats.org/officeDocument/2006/relationships"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9F791-340A-4625-9294-3E680D66DB63}">
      <dsp:nvSpPr>
        <dsp:cNvPr id="0" name=""/>
        <dsp:cNvSpPr/>
      </dsp:nvSpPr>
      <dsp:spPr>
        <a:xfrm>
          <a:off x="627798" y="1361792"/>
          <a:ext cx="6163524" cy="54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26" tIns="57526" rIns="57526" bIns="5752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solidFill>
                <a:schemeClr val="bg1"/>
              </a:solidFill>
            </a:rPr>
            <a:t>Tipos de dados</a:t>
          </a:r>
        </a:p>
      </dsp:txBody>
      <dsp:txXfrm>
        <a:off x="627798" y="1361792"/>
        <a:ext cx="6163524" cy="543548"/>
      </dsp:txXfrm>
    </dsp:sp>
    <dsp:sp modelId="{C2FCE80A-DCA0-4D7F-8F72-19CB2337E588}">
      <dsp:nvSpPr>
        <dsp:cNvPr id="0" name=""/>
        <dsp:cNvSpPr/>
      </dsp:nvSpPr>
      <dsp:spPr>
        <a:xfrm>
          <a:off x="0" y="2041228"/>
          <a:ext cx="6791323" cy="543548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B9210-632F-4BB5-B140-1FA20D3CF123}">
      <dsp:nvSpPr>
        <dsp:cNvPr id="0" name=""/>
        <dsp:cNvSpPr/>
      </dsp:nvSpPr>
      <dsp:spPr>
        <a:xfrm>
          <a:off x="164423" y="2163526"/>
          <a:ext cx="298951" cy="298951"/>
        </a:xfrm>
        <a:prstGeom prst="rect">
          <a:avLst/>
        </a:prstGeom>
        <a:blipFill>
          <a:blip xmlns:r="http://schemas.openxmlformats.org/officeDocument/2006/relationships"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A7321-E2AC-48FD-B351-CE3C9A4CE924}">
      <dsp:nvSpPr>
        <dsp:cNvPr id="0" name=""/>
        <dsp:cNvSpPr/>
      </dsp:nvSpPr>
      <dsp:spPr>
        <a:xfrm>
          <a:off x="627798" y="2041228"/>
          <a:ext cx="6163524" cy="54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26" tIns="57526" rIns="57526" bIns="5752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solidFill>
                <a:schemeClr val="bg1"/>
              </a:solidFill>
            </a:rPr>
            <a:t>Operadores aritméticos, relacionais e lógicos</a:t>
          </a:r>
        </a:p>
      </dsp:txBody>
      <dsp:txXfrm>
        <a:off x="627798" y="2041228"/>
        <a:ext cx="6163524" cy="543548"/>
      </dsp:txXfrm>
    </dsp:sp>
    <dsp:sp modelId="{343A76ED-9DD6-4B0A-830E-16ED952B3D06}">
      <dsp:nvSpPr>
        <dsp:cNvPr id="0" name=""/>
        <dsp:cNvSpPr/>
      </dsp:nvSpPr>
      <dsp:spPr>
        <a:xfrm>
          <a:off x="0" y="2720663"/>
          <a:ext cx="6791323" cy="543548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BED67-1F13-4312-815B-B5C34DAA27F9}">
      <dsp:nvSpPr>
        <dsp:cNvPr id="0" name=""/>
        <dsp:cNvSpPr/>
      </dsp:nvSpPr>
      <dsp:spPr>
        <a:xfrm>
          <a:off x="164423" y="2842961"/>
          <a:ext cx="298951" cy="298951"/>
        </a:xfrm>
        <a:prstGeom prst="rect">
          <a:avLst/>
        </a:prstGeom>
        <a:blipFill>
          <a:blip xmlns:r="http://schemas.openxmlformats.org/officeDocument/2006/relationships"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0EF14-C09B-4543-88B7-7F45704CBA36}">
      <dsp:nvSpPr>
        <dsp:cNvPr id="0" name=""/>
        <dsp:cNvSpPr/>
      </dsp:nvSpPr>
      <dsp:spPr>
        <a:xfrm>
          <a:off x="627798" y="2720663"/>
          <a:ext cx="6163524" cy="54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26" tIns="57526" rIns="57526" bIns="5752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solidFill>
                <a:schemeClr val="bg1"/>
              </a:solidFill>
            </a:rPr>
            <a:t>Controle de fluxo </a:t>
          </a:r>
        </a:p>
      </dsp:txBody>
      <dsp:txXfrm>
        <a:off x="627798" y="2720663"/>
        <a:ext cx="6163524" cy="543548"/>
      </dsp:txXfrm>
    </dsp:sp>
    <dsp:sp modelId="{982CC9AB-52C6-434B-AF05-3E065A4DB26E}">
      <dsp:nvSpPr>
        <dsp:cNvPr id="0" name=""/>
        <dsp:cNvSpPr/>
      </dsp:nvSpPr>
      <dsp:spPr>
        <a:xfrm>
          <a:off x="0" y="3400098"/>
          <a:ext cx="6791323" cy="5435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1D65B3-9A8C-4460-9EAC-67B26BA93A10}">
      <dsp:nvSpPr>
        <dsp:cNvPr id="0" name=""/>
        <dsp:cNvSpPr/>
      </dsp:nvSpPr>
      <dsp:spPr>
        <a:xfrm>
          <a:off x="164423" y="3522397"/>
          <a:ext cx="298951" cy="298951"/>
        </a:xfrm>
        <a:prstGeom prst="rect">
          <a:avLst/>
        </a:prstGeom>
        <a:blipFill>
          <a:blip xmlns:r="http://schemas.openxmlformats.org/officeDocument/2006/relationships"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E05752-C91E-4CF0-9032-ACDB010FD997}">
      <dsp:nvSpPr>
        <dsp:cNvPr id="0" name=""/>
        <dsp:cNvSpPr/>
      </dsp:nvSpPr>
      <dsp:spPr>
        <a:xfrm>
          <a:off x="627798" y="3400098"/>
          <a:ext cx="6163524" cy="54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26" tIns="57526" rIns="57526" bIns="5752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solidFill>
                <a:schemeClr val="bg1"/>
              </a:solidFill>
            </a:rPr>
            <a:t>Laços de repetição</a:t>
          </a:r>
        </a:p>
      </dsp:txBody>
      <dsp:txXfrm>
        <a:off x="627798" y="3400098"/>
        <a:ext cx="6163524" cy="543548"/>
      </dsp:txXfrm>
    </dsp:sp>
    <dsp:sp modelId="{6A5CFC15-83D7-4FE1-871E-1794B98CEEE4}">
      <dsp:nvSpPr>
        <dsp:cNvPr id="0" name=""/>
        <dsp:cNvSpPr/>
      </dsp:nvSpPr>
      <dsp:spPr>
        <a:xfrm>
          <a:off x="0" y="4079533"/>
          <a:ext cx="6791323" cy="5435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42AED3-FE4F-4DF1-BC14-8E1AD3C9E302}">
      <dsp:nvSpPr>
        <dsp:cNvPr id="0" name=""/>
        <dsp:cNvSpPr/>
      </dsp:nvSpPr>
      <dsp:spPr>
        <a:xfrm>
          <a:off x="164423" y="4201832"/>
          <a:ext cx="298951" cy="298951"/>
        </a:xfrm>
        <a:prstGeom prst="rect">
          <a:avLst/>
        </a:prstGeom>
        <a:blipFill>
          <a:blip xmlns:r="http://schemas.openxmlformats.org/officeDocument/2006/relationships" r:embed="rId12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20DCB6-4325-42FB-AFD2-96DC39642629}">
      <dsp:nvSpPr>
        <dsp:cNvPr id="0" name=""/>
        <dsp:cNvSpPr/>
      </dsp:nvSpPr>
      <dsp:spPr>
        <a:xfrm>
          <a:off x="627798" y="4079533"/>
          <a:ext cx="6163524" cy="54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26" tIns="57526" rIns="57526" bIns="5752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solidFill>
                <a:schemeClr val="bg1"/>
              </a:solidFill>
            </a:rPr>
            <a:t>Coleções de dados</a:t>
          </a:r>
        </a:p>
      </dsp:txBody>
      <dsp:txXfrm>
        <a:off x="627798" y="4079533"/>
        <a:ext cx="6163524" cy="543548"/>
      </dsp:txXfrm>
    </dsp:sp>
    <dsp:sp modelId="{BF9CB5DF-1B09-4A51-A827-3A5B2EACA64A}">
      <dsp:nvSpPr>
        <dsp:cNvPr id="0" name=""/>
        <dsp:cNvSpPr/>
      </dsp:nvSpPr>
      <dsp:spPr>
        <a:xfrm>
          <a:off x="0" y="4758969"/>
          <a:ext cx="6791323" cy="5435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5EA136-4372-4190-939C-8634C9058C02}">
      <dsp:nvSpPr>
        <dsp:cNvPr id="0" name=""/>
        <dsp:cNvSpPr/>
      </dsp:nvSpPr>
      <dsp:spPr>
        <a:xfrm>
          <a:off x="164423" y="4881267"/>
          <a:ext cx="298951" cy="298951"/>
        </a:xfrm>
        <a:prstGeom prst="rect">
          <a:avLst/>
        </a:prstGeom>
        <a:blipFill>
          <a:blip xmlns:r="http://schemas.openxmlformats.org/officeDocument/2006/relationships"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37EE31-4160-45ED-AF7D-B9CB20A89A8B}">
      <dsp:nvSpPr>
        <dsp:cNvPr id="0" name=""/>
        <dsp:cNvSpPr/>
      </dsp:nvSpPr>
      <dsp:spPr>
        <a:xfrm>
          <a:off x="627798" y="4758969"/>
          <a:ext cx="6163524" cy="54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26" tIns="57526" rIns="57526" bIns="5752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solidFill>
                <a:schemeClr val="bg1"/>
              </a:solidFill>
            </a:rPr>
            <a:t>Funções</a:t>
          </a:r>
        </a:p>
      </dsp:txBody>
      <dsp:txXfrm>
        <a:off x="627798" y="4758969"/>
        <a:ext cx="6163524" cy="543548"/>
      </dsp:txXfrm>
    </dsp:sp>
    <dsp:sp modelId="{F2870723-E187-43D1-B9BF-5AE6992C920B}">
      <dsp:nvSpPr>
        <dsp:cNvPr id="0" name=""/>
        <dsp:cNvSpPr/>
      </dsp:nvSpPr>
      <dsp:spPr>
        <a:xfrm>
          <a:off x="0" y="5438404"/>
          <a:ext cx="6791323" cy="5435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DFCA5-A224-46D4-8F24-17A140DD0900}">
      <dsp:nvSpPr>
        <dsp:cNvPr id="0" name=""/>
        <dsp:cNvSpPr/>
      </dsp:nvSpPr>
      <dsp:spPr>
        <a:xfrm>
          <a:off x="164423" y="5560702"/>
          <a:ext cx="298951" cy="298951"/>
        </a:xfrm>
        <a:prstGeom prst="rect">
          <a:avLst/>
        </a:prstGeom>
        <a:blipFill>
          <a:blip xmlns:r="http://schemas.openxmlformats.org/officeDocument/2006/relationships" r:embed="rId15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AE150-EB0C-49AE-9D0A-27A3A2B91AD2}">
      <dsp:nvSpPr>
        <dsp:cNvPr id="0" name=""/>
        <dsp:cNvSpPr/>
      </dsp:nvSpPr>
      <dsp:spPr>
        <a:xfrm>
          <a:off x="627798" y="5438404"/>
          <a:ext cx="6163524" cy="54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26" tIns="57526" rIns="57526" bIns="5752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solidFill>
                <a:schemeClr val="bg1"/>
              </a:solidFill>
            </a:rPr>
            <a:t>Mensagens de erro</a:t>
          </a:r>
        </a:p>
      </dsp:txBody>
      <dsp:txXfrm>
        <a:off x="627798" y="5438404"/>
        <a:ext cx="6163524" cy="543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98387-9DF3-4127-A7DE-FCE3F05A3470}">
      <dsp:nvSpPr>
        <dsp:cNvPr id="0" name=""/>
        <dsp:cNvSpPr/>
      </dsp:nvSpPr>
      <dsp:spPr>
        <a:xfrm>
          <a:off x="0" y="972542"/>
          <a:ext cx="6791323" cy="1795462"/>
        </a:xfrm>
        <a:prstGeom prst="rect">
          <a:avLst/>
        </a:prstGeom>
        <a:gradFill rotWithShape="0">
          <a:gsLst>
            <a:gs pos="0">
              <a:schemeClr val="tx1">
                <a:lumMod val="75000"/>
                <a:lumOff val="25000"/>
              </a:schemeClr>
            </a:gs>
            <a:gs pos="15929">
              <a:schemeClr val="tx1">
                <a:lumMod val="85000"/>
                <a:lumOff val="15000"/>
              </a:schemeClr>
            </a:gs>
            <a:gs pos="97000">
              <a:schemeClr val="tx1">
                <a:lumMod val="85000"/>
                <a:lumOff val="15000"/>
              </a:scheme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E1101-E263-4511-8D8F-5A215C912C41}">
      <dsp:nvSpPr>
        <dsp:cNvPr id="0" name=""/>
        <dsp:cNvSpPr/>
      </dsp:nvSpPr>
      <dsp:spPr>
        <a:xfrm>
          <a:off x="543127" y="1376521"/>
          <a:ext cx="987504" cy="9875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3ED77-1650-49A8-987A-A13C2A50CEA5}">
      <dsp:nvSpPr>
        <dsp:cNvPr id="0" name=""/>
        <dsp:cNvSpPr/>
      </dsp:nvSpPr>
      <dsp:spPr>
        <a:xfrm>
          <a:off x="2073759" y="972542"/>
          <a:ext cx="4717563" cy="1795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020" tIns="190020" rIns="190020" bIns="190020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solidFill>
                <a:schemeClr val="bg1"/>
              </a:solidFill>
            </a:rPr>
            <a:t>Geração e análise de dados com a biblioteca Numpy</a:t>
          </a:r>
        </a:p>
      </dsp:txBody>
      <dsp:txXfrm>
        <a:off x="2073759" y="972542"/>
        <a:ext cx="4717563" cy="1795462"/>
      </dsp:txXfrm>
    </dsp:sp>
    <dsp:sp modelId="{F2870723-E187-43D1-B9BF-5AE6992C920B}">
      <dsp:nvSpPr>
        <dsp:cNvPr id="0" name=""/>
        <dsp:cNvSpPr/>
      </dsp:nvSpPr>
      <dsp:spPr>
        <a:xfrm>
          <a:off x="0" y="3216870"/>
          <a:ext cx="6791323" cy="179546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DFCA5-A224-46D4-8F24-17A140DD0900}">
      <dsp:nvSpPr>
        <dsp:cNvPr id="0" name=""/>
        <dsp:cNvSpPr/>
      </dsp:nvSpPr>
      <dsp:spPr>
        <a:xfrm>
          <a:off x="543127" y="3620849"/>
          <a:ext cx="987504" cy="98750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AE150-EB0C-49AE-9D0A-27A3A2B91AD2}">
      <dsp:nvSpPr>
        <dsp:cNvPr id="0" name=""/>
        <dsp:cNvSpPr/>
      </dsp:nvSpPr>
      <dsp:spPr>
        <a:xfrm>
          <a:off x="2073759" y="3216870"/>
          <a:ext cx="4717563" cy="1795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020" tIns="190020" rIns="190020" bIns="190020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solidFill>
                <a:schemeClr val="bg1"/>
              </a:solidFill>
            </a:rPr>
            <a:t>Visualização de dados com Matplotlib</a:t>
          </a:r>
        </a:p>
      </dsp:txBody>
      <dsp:txXfrm>
        <a:off x="2073759" y="3216870"/>
        <a:ext cx="4717563" cy="1795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Ícones"/>
  <dgm:desc val="Use para mostrar uma série de recursos visuais de cima para baixo com o nível 1 ou nível 1 e nível 2 de texto agrupados em uma forma. Funciona melhor com ícones ou imagens pequena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Ícones"/>
  <dgm:desc val="Use para mostrar uma série de recursos visuais de cima para baixo com o nível 1 ou nível 1 e nível 2 de texto agrupados em uma forma. Funciona melhor com ícones ou imagens pequena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BC10188-DC2C-458D-AB41-143A0BE9A3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9634E15-7196-43FC-B912-C4D8B4A2CE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8416090-371F-4D0C-85D0-B5314F30CD19}" type="datetime1">
              <a:rPr lang="pt-BR" smtClean="0"/>
              <a:t>03/08/2021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9EA2570-D5B6-41CB-96C2-FFC9944668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5C31B37-7A69-4C30-9B63-29F8242FC2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89B6C8-888A-401B-9F9B-D41D36B6C3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31000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90271-E477-4A27-885B-2247FA055221}" type="datetime1">
              <a:rPr lang="pt-BR" smtClean="0"/>
              <a:pPr/>
              <a:t>03/08/2021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F28A1F-3E69-47E5-AE93-E7F2155A242D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759332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3F28A1F-3E69-47E5-AE93-E7F2155A242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2519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3F28A1F-3E69-47E5-AE93-E7F2155A242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5256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3F28A1F-3E69-47E5-AE93-E7F2155A242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906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pt-BR" noProof="0" smtClean="0"/>
              <a:t>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14788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3F28A1F-3E69-47E5-AE93-E7F2155A242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4663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rtlCol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2653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AB651-5612-4E6A-9B35-A555D082EC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1389A2-D77B-40CA-AD1E-0178AEFAD15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1DCA993-CBEA-48C5-BD35-50ABDFF6406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88ED8E0-95EC-469F-9B7E-562FBDFDE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634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76F88-2A37-410D-A685-E455AF3D0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764B46-B015-44F7-8DC0-AFB8D275E4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3C8232-2077-497A-9142-B787E2B03A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AF6077C-D913-4FD0-B6E0-6D70BEFD40E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905DBB-3AA9-4435-AC97-732293FDE7E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954C901-FCAF-4DFB-A621-6A969641CA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9214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F2623-2255-4BBA-9577-B3A3FD2A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5259F0F0-5E7C-4FC9-8E90-6ADCD7A714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05532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0A9D3FFB-BE14-4D90-A515-10EDD1BEE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27673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51E51-BE82-4B1B-9CB6-89C26464D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CCBF8C-3CF7-47E6-9AB0-15584178B4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D07DA3C-0298-45CF-AFC3-41031C0763E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7C4FF87-D01E-416B-9EF8-E107C4EDDC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853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rtlCol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spaço Reservado para Imagem 2">
            <a:extLst>
              <a:ext uri="{FF2B5EF4-FFF2-40B4-BE49-F238E27FC236}">
                <a16:creationId xmlns:a16="http://schemas.microsoft.com/office/drawing/2014/main" id="{2641ECAC-0557-4843-8433-067E4414E2F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7512001" cy="6727855"/>
          </a:xfrm>
          <a:solidFill>
            <a:schemeClr val="tx1">
              <a:lumMod val="85000"/>
              <a:lumOff val="1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Insira Sua Foto Aqui</a:t>
            </a:r>
          </a:p>
        </p:txBody>
      </p:sp>
    </p:spTree>
    <p:extLst>
      <p:ext uri="{BB962C8B-B14F-4D97-AF65-F5344CB8AC3E}">
        <p14:creationId xmlns:p14="http://schemas.microsoft.com/office/powerpoint/2010/main" val="339438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3300"/>
            <a:ext cx="6273800" cy="1449216"/>
          </a:xfrm>
          <a:solidFill>
            <a:schemeClr val="accent2">
              <a:lumMod val="50000"/>
            </a:schemeClr>
          </a:solidFill>
        </p:spPr>
        <p:txBody>
          <a:bodyPr tIns="108000" bIns="108000" rtlCol="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62738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923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Amplo Conteúd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3301"/>
            <a:ext cx="6273800" cy="1449216"/>
          </a:xfrm>
          <a:solidFill>
            <a:schemeClr val="accent2">
              <a:lumMod val="50000"/>
            </a:schemeClr>
          </a:solidFill>
        </p:spPr>
        <p:txBody>
          <a:bodyPr vert="horz" lIns="91440" tIns="108000" rIns="91440" bIns="108000" rtlCol="0" anchor="ctr">
            <a:spAutoFit/>
          </a:bodyPr>
          <a:lstStyle>
            <a:lvl1pPr>
              <a:defRPr lang="en-US" sz="4000"/>
            </a:lvl1pPr>
          </a:lstStyle>
          <a:p>
            <a:pPr lvl="0" rtl="0">
              <a:lnSpc>
                <a:spcPct val="100000"/>
              </a:lnSpc>
            </a:pPr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9457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2">
            <a:extLst>
              <a:ext uri="{FF2B5EF4-FFF2-40B4-BE49-F238E27FC236}">
                <a16:creationId xmlns:a16="http://schemas.microsoft.com/office/drawing/2014/main" id="{6D3C5ED2-B01D-4104-B193-BC78D76A464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6305550" cy="6721475"/>
          </a:xfrm>
          <a:noFill/>
        </p:spPr>
        <p:txBody>
          <a:bodyPr rtlCol="0"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Insira 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7974" y="303301"/>
            <a:ext cx="4695825" cy="1449216"/>
          </a:xfrm>
          <a:solidFill>
            <a:schemeClr val="accent2">
              <a:lumMod val="50000"/>
            </a:schemeClr>
          </a:solidFill>
        </p:spPr>
        <p:txBody>
          <a:bodyPr wrap="square" tIns="108000" bIns="108000" rtlCol="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pt-BR" noProof="0"/>
              <a:t>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57974" y="1825625"/>
            <a:ext cx="4695826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97904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 -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305300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r">
              <a:lnSpc>
                <a:spcPct val="70000"/>
              </a:lnSpc>
              <a:defRPr lang="en-US" sz="5200" b="0" spc="-150" dirty="0"/>
            </a:lvl1pPr>
          </a:lstStyle>
          <a:p>
            <a:pPr lvl="0" algn="r"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5350" y="365124"/>
            <a:ext cx="6648448" cy="5984875"/>
          </a:xfrm>
        </p:spPr>
        <p:txBody>
          <a:bodyPr lIns="108000" tIns="108000" rIns="108000" bIns="108000"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4" name="Espaço Reservado para o Número do Slide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049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-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65237DA4-112F-40B2-8C8C-EB23506D9C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12000" y="0"/>
            <a:ext cx="4680000" cy="6721473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lIns="396000" rIns="396000" rtlCol="0">
            <a:normAutofit/>
          </a:bodyPr>
          <a:lstStyle>
            <a:lvl1pPr>
              <a:lnSpc>
                <a:spcPct val="70000"/>
              </a:lnSpc>
              <a:defRPr sz="5200" spc="-15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365124"/>
            <a:ext cx="6156323" cy="5984875"/>
          </a:xfrm>
        </p:spPr>
        <p:txBody>
          <a:bodyPr lIns="108000" tIns="108000" rIns="108000" bIns="108000"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4" name="Espaço Reservado para o Número do Slide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chemeClr val="bg1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449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- Horizontal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D68E6EF2-4B2F-4D0D-9505-CE92872972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5350" y="611076"/>
            <a:ext cx="6648448" cy="5738923"/>
          </a:xfrm>
        </p:spPr>
        <p:txBody>
          <a:bodyPr lIns="108000" tIns="108000" rIns="108000" bIns="10800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91A21B9-BA54-413B-940E-027C32E4D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11076"/>
            <a:ext cx="3440502" cy="2680322"/>
          </a:xfrm>
          <a:solidFill>
            <a:schemeClr val="accent2">
              <a:lumMod val="50000"/>
            </a:schemeClr>
          </a:solidFill>
        </p:spPr>
        <p:txBody>
          <a:bodyPr wrap="square" tIns="108000" bIns="108000" rtlCol="0" anchor="t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61005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22BDA7-8BE9-42D5-ACF1-0F51423A20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CEF73F-3CCA-4312-8E9C-2B4629DA1F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93BF716-502C-4821-A3A0-19C2C508E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6598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48E4AFE-E166-4B84-B0C8-9205038D803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C617517-B672-49BA-AC6E-AB66D063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C92C27-7843-4B22-9200-B7304E6A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DB4F10-F75B-41A8-B994-BFF68949E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12D21E2-8DEB-4F43-A26E-B8DA900A9230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5CD3143-7FD1-40EA-AA4A-47C72380AEC2}"/>
              </a:ext>
            </a:extLst>
          </p:cNvPr>
          <p:cNvSpPr/>
          <p:nvPr userDrawn="1"/>
        </p:nvSpPr>
        <p:spPr>
          <a:xfrm>
            <a:off x="11353798" y="6721474"/>
            <a:ext cx="838201" cy="136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5392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65" r:id="rId4"/>
    <p:sldLayoutId id="2147483666" r:id="rId5"/>
    <p:sldLayoutId id="2147483650" r:id="rId6"/>
    <p:sldLayoutId id="2147483663" r:id="rId7"/>
    <p:sldLayoutId id="2147483664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hyperlink" Target="https://github.com/zz4fap/t319_aprendizado_de_maquina/blob/0a6315256940a01f8bc2af9a190eaf31bb1c8b54/docs/Tutorial-de-Instala%C3%A7%C3%A3o-Ambiente-Python-Jupyter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jupyter.org/" TargetMode="External"/><Relationship Id="rId5" Type="http://schemas.openxmlformats.org/officeDocument/2006/relationships/hyperlink" Target="https://github.com/BrunaSR/MinicursoPython/blob/ef643adea29515937cc7b9370f2a39a652f5a877/Tutorial%20Google%20Colab.pdf" TargetMode="External"/><Relationship Id="rId4" Type="http://schemas.openxmlformats.org/officeDocument/2006/relationships/hyperlink" Target="https://colab.research.google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docs.python.org/pt-br/3.6/library/functions.html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numpy.org/doc/stable/reference/index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unaSR/MinicursoPython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10C5037-DA4A-44E2-A9FB-84B14987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Minicurso</a:t>
            </a:r>
            <a:br>
              <a:rPr lang="pt-BR"/>
            </a:br>
            <a:r>
              <a:rPr lang="pt-BR"/>
              <a:t>Python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397C2DB-90F2-4971-AC44-7CDDF5A3B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pt-BR" dirty="0"/>
              <a:t>Ferramentas para T319/T320</a:t>
            </a:r>
          </a:p>
        </p:txBody>
      </p:sp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26F5C050-EB87-421A-8A5C-E6CB30102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/>
              <a:t>PÁGINA </a:t>
            </a:r>
            <a:fld id="{4A9B5881-4007-4345-955A-79C2656F0C49}" type="slidenum">
              <a:rPr lang="pt-BR" smtClean="0"/>
              <a:pPr/>
              <a:t>1</a:t>
            </a:fld>
            <a:endParaRPr lang="pt-BR" dirty="0"/>
          </a:p>
        </p:txBody>
      </p:sp>
      <p:pic>
        <p:nvPicPr>
          <p:cNvPr id="16" name="Espaço Reservado para Imagem 15" descr="Ícone&#10;&#10;Descrição gerada automaticamente">
            <a:extLst>
              <a:ext uri="{FF2B5EF4-FFF2-40B4-BE49-F238E27FC236}">
                <a16:creationId xmlns:a16="http://schemas.microsoft.com/office/drawing/2014/main" id="{4BB291BA-9D35-4D4E-8D24-24EE48F8FC6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1" r="-1961" b="4733"/>
          <a:stretch/>
        </p:blipFill>
        <p:spPr>
          <a:xfrm>
            <a:off x="1311523" y="621360"/>
            <a:ext cx="4579612" cy="4247278"/>
          </a:xfr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AEF305C-FA76-4A14-AF7C-0F63A3954A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23" y="4113001"/>
            <a:ext cx="48768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5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A4718D5-393B-4E1F-8528-A460B57CD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87E016-D0E1-475A-B77F-3272BB6834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10</a:t>
            </a:fld>
            <a:endParaRPr lang="pt-BR" noProof="0"/>
          </a:p>
        </p:txBody>
      </p:sp>
      <p:sp>
        <p:nvSpPr>
          <p:cNvPr id="5" name="Retângulo 4" descr="Web design com preenchimento sólido">
            <a:extLst>
              <a:ext uri="{FF2B5EF4-FFF2-40B4-BE49-F238E27FC236}">
                <a16:creationId xmlns:a16="http://schemas.microsoft.com/office/drawing/2014/main" id="{5E24DE29-04F3-4843-84B7-2A3245260E58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89472"/>
              <a:satOff val="-84"/>
              <a:lumOff val="882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Título 21">
            <a:extLst>
              <a:ext uri="{FF2B5EF4-FFF2-40B4-BE49-F238E27FC236}">
                <a16:creationId xmlns:a16="http://schemas.microsoft.com/office/drawing/2014/main" id="{D46EDD88-2D06-4990-8208-4DD01D30A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6299580" cy="772107"/>
          </a:xfrm>
        </p:spPr>
        <p:txBody>
          <a:bodyPr/>
          <a:lstStyle/>
          <a:p>
            <a:r>
              <a:rPr lang="pt-BR" dirty="0"/>
              <a:t>Introdução ao Colab e Jupyter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438BC22-E3DD-44D4-B8D0-791CAC55468E}"/>
              </a:ext>
            </a:extLst>
          </p:cNvPr>
          <p:cNvSpPr txBox="1"/>
          <p:nvPr/>
        </p:nvSpPr>
        <p:spPr>
          <a:xfrm>
            <a:off x="838200" y="1611652"/>
            <a:ext cx="10515600" cy="4037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Google Colab e Jupyter são “ambientes computacionais interativos baseados em aplicações web para a criação de documentos virtuais”.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sz="2000" noProof="1">
                <a:solidFill>
                  <a:srgbClr val="FFFFFF"/>
                </a:solidFill>
                <a:latin typeface="Calibri"/>
              </a:rPr>
              <a:t>Os notebooks do Colab/Jupyter são documentos que permitem combinar código executável e rich text, além de imagens, HTML, LaTeX e etc.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sz="2000" noProof="1">
                <a:solidFill>
                  <a:srgbClr val="FFFFFF"/>
                </a:solidFill>
                <a:latin typeface="Calibri"/>
              </a:rPr>
              <a:t>“</a:t>
            </a:r>
            <a:r>
              <a:rPr lang="en-US" sz="2000" noProof="1">
                <a:solidFill>
                  <a:srgbClr val="FFFFFF"/>
                </a:solidFill>
                <a:latin typeface="Calibri"/>
              </a:rPr>
              <a:t>Jupyter is the open-source project on which Colab is based. Colab allows you to use and share Jupyter notebooks with others without having to download, install, or run anything.</a:t>
            </a:r>
            <a:r>
              <a:rPr lang="pt-BR" sz="2000" noProof="1">
                <a:solidFill>
                  <a:srgbClr val="FFFFFF"/>
                </a:solidFill>
                <a:latin typeface="Calibri"/>
              </a:rPr>
              <a:t>”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sz="2000" noProof="1">
                <a:solidFill>
                  <a:srgbClr val="FFFFFF"/>
                </a:solidFill>
                <a:latin typeface="Calibri"/>
              </a:rPr>
              <a:t>Links: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sz="2000" noProof="1">
                <a:solidFill>
                  <a:srgbClr val="FFFFFF"/>
                </a:solidFill>
                <a:latin typeface="Calibri"/>
              </a:rPr>
              <a:t>Site do Colab: </a:t>
            </a:r>
            <a:r>
              <a:rPr lang="pt-BR" sz="2000" noProof="1">
                <a:solidFill>
                  <a:srgbClr val="FFFFFF"/>
                </a:solidFill>
                <a:latin typeface="Calibri"/>
                <a:hlinkClick r:id="rId4"/>
              </a:rPr>
              <a:t>https://colab.research.google.com/</a:t>
            </a:r>
            <a:r>
              <a:rPr lang="pt-BR" sz="2000" noProof="1">
                <a:solidFill>
                  <a:srgbClr val="FFFFFF"/>
                </a:solidFill>
                <a:latin typeface="Calibri"/>
              </a:rPr>
              <a:t>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sz="2000" noProof="1">
                <a:solidFill>
                  <a:srgbClr val="FFFFFF"/>
                </a:solidFill>
                <a:latin typeface="Calibri"/>
              </a:rPr>
              <a:t>Tutorial Colab: </a:t>
            </a:r>
            <a:r>
              <a:rPr lang="pt-BR" sz="2000" noProof="1">
                <a:solidFill>
                  <a:srgbClr val="FFFFFF"/>
                </a:solidFill>
                <a:latin typeface="Calibri"/>
                <a:hlinkClick r:id="rId5"/>
              </a:rPr>
              <a:t>TutorialColab</a:t>
            </a:r>
            <a:r>
              <a:rPr lang="pt-BR" sz="2000" noProof="1">
                <a:solidFill>
                  <a:srgbClr val="FFFFFF"/>
                </a:solidFill>
                <a:latin typeface="Calibri"/>
              </a:rPr>
              <a:t>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sz="2000" noProof="1">
                <a:solidFill>
                  <a:srgbClr val="FFFFFF"/>
                </a:solidFill>
                <a:latin typeface="Calibri"/>
              </a:rPr>
              <a:t>Site Jupyter: </a:t>
            </a:r>
            <a:r>
              <a:rPr lang="pt-BR" sz="2000" noProof="1">
                <a:solidFill>
                  <a:srgbClr val="FFFFFF"/>
                </a:solidFill>
                <a:latin typeface="Calibri"/>
                <a:hlinkClick r:id="rId6"/>
              </a:rPr>
              <a:t>https://jupyter.org/</a:t>
            </a:r>
            <a:r>
              <a:rPr lang="pt-BR" sz="2000" noProof="1">
                <a:solidFill>
                  <a:srgbClr val="FFFFFF"/>
                </a:solidFill>
                <a:latin typeface="Calibri"/>
              </a:rPr>
              <a:t>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sz="2000" noProof="1">
                <a:solidFill>
                  <a:srgbClr val="FFFFFF"/>
                </a:solidFill>
                <a:latin typeface="Calibri"/>
              </a:rPr>
              <a:t>Tutorial de instalação Jupyter: </a:t>
            </a:r>
            <a:r>
              <a:rPr lang="pt-BR" sz="2000" noProof="1">
                <a:solidFill>
                  <a:srgbClr val="FFFFFF"/>
                </a:solidFill>
                <a:latin typeface="Calibri"/>
                <a:hlinkClick r:id="rId7"/>
              </a:rPr>
              <a:t>InstalacaoJupyter</a:t>
            </a:r>
            <a:r>
              <a:rPr lang="pt-BR" sz="2000" noProof="1">
                <a:solidFill>
                  <a:srgbClr val="FFFFFF"/>
                </a:solidFill>
                <a:latin typeface="Calibri"/>
              </a:rPr>
              <a:t> (prof. Felipe Augusto)</a:t>
            </a:r>
          </a:p>
        </p:txBody>
      </p:sp>
    </p:spTree>
    <p:extLst>
      <p:ext uri="{BB962C8B-B14F-4D97-AF65-F5344CB8AC3E}">
        <p14:creationId xmlns:p14="http://schemas.microsoft.com/office/powerpoint/2010/main" val="667762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50F6BC-0721-4C02-A517-A1B383A0C1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11</a:t>
            </a:fld>
            <a:endParaRPr lang="pt-BR" noProof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FADDBF-D1EC-4905-88A8-806EFA18D9F8}"/>
              </a:ext>
            </a:extLst>
          </p:cNvPr>
          <p:cNvSpPr txBox="1"/>
          <p:nvPr/>
        </p:nvSpPr>
        <p:spPr>
          <a:xfrm>
            <a:off x="936674" y="3707318"/>
            <a:ext cx="10515600" cy="2229328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lvl="2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defRPr/>
            </a:pPr>
            <a:r>
              <a:rPr lang="pt-BR" noProof="1">
                <a:solidFill>
                  <a:srgbClr val="FFFFFF"/>
                </a:solidFill>
                <a:latin typeface="Calibri"/>
              </a:rPr>
              <a:t>	Colab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sz="1800" noProof="1">
                <a:solidFill>
                  <a:srgbClr val="FFFFFF"/>
                </a:solidFill>
                <a:latin typeface="Calibri"/>
              </a:rPr>
              <a:t>Linguage</a:t>
            </a:r>
            <a:r>
              <a:rPr lang="pt-BR" noProof="1">
                <a:solidFill>
                  <a:srgbClr val="FFFFFF"/>
                </a:solidFill>
                <a:latin typeface="Calibri"/>
              </a:rPr>
              <a:t>m Python	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noProof="1">
                <a:solidFill>
                  <a:srgbClr val="FFFFFF"/>
                </a:solidFill>
                <a:latin typeface="Calibri"/>
              </a:rPr>
              <a:t>Executado somente na nuvem	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noProof="1">
                <a:solidFill>
                  <a:srgbClr val="FFFFFF"/>
                </a:solidFill>
                <a:latin typeface="Calibri"/>
              </a:rPr>
              <a:t>Maior número de servidores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noProof="1">
                <a:solidFill>
                  <a:srgbClr val="FFFFFF"/>
                </a:solidFill>
                <a:latin typeface="Calibri"/>
              </a:rPr>
              <a:t>Pode se conectar com o Google Drive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noProof="1">
                <a:solidFill>
                  <a:srgbClr val="FFFFFF"/>
                </a:solidFill>
                <a:latin typeface="Calibri"/>
              </a:rPr>
              <a:t>Acesso a GPUs e TPUs</a:t>
            </a:r>
          </a:p>
          <a:p>
            <a:pPr lvl="2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defRPr/>
            </a:pPr>
            <a:r>
              <a:rPr lang="pt-BR" noProof="1">
                <a:solidFill>
                  <a:srgbClr val="FFFFFF"/>
                </a:solidFill>
                <a:latin typeface="Calibri"/>
              </a:rPr>
              <a:t> 	Jupyter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noProof="1">
                <a:solidFill>
                  <a:srgbClr val="FFFFFF"/>
                </a:solidFill>
                <a:latin typeface="Calibri"/>
              </a:rPr>
              <a:t>Python, </a:t>
            </a:r>
            <a:r>
              <a:rPr lang="pt-BR" sz="1800" noProof="1">
                <a:solidFill>
                  <a:srgbClr val="FFFFFF"/>
                </a:solidFill>
                <a:latin typeface="Calibri"/>
              </a:rPr>
              <a:t>C++, Julia, R</a:t>
            </a:r>
            <a:r>
              <a:rPr lang="pt-BR" noProof="1">
                <a:solidFill>
                  <a:srgbClr val="FFFFFF"/>
                </a:solidFill>
                <a:latin typeface="Calibri"/>
              </a:rPr>
              <a:t> entre outras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sz="1800" noProof="1">
                <a:solidFill>
                  <a:srgbClr val="FFFFFF"/>
                </a:solidFill>
                <a:latin typeface="Calibri"/>
              </a:rPr>
              <a:t>Pode ser executado na nuvem ou loc</a:t>
            </a:r>
            <a:r>
              <a:rPr lang="pt-BR" noProof="1">
                <a:solidFill>
                  <a:srgbClr val="FFFFFF"/>
                </a:solidFill>
                <a:latin typeface="Calibri"/>
              </a:rPr>
              <a:t>almente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sz="1800" noProof="1">
                <a:solidFill>
                  <a:srgbClr val="FFFFFF"/>
                </a:solidFill>
                <a:latin typeface="Calibri"/>
              </a:rPr>
              <a:t>Menor número de servidores  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defRPr/>
            </a:pPr>
            <a:r>
              <a:rPr lang="pt-BR" sz="1800" noProof="1">
                <a:solidFill>
                  <a:srgbClr val="FFFFFF"/>
                </a:solidFill>
                <a:latin typeface="Calibri"/>
              </a:rPr>
              <a:t>	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40A22D1-0A38-4D7F-8139-44B66F36A5E5}"/>
              </a:ext>
            </a:extLst>
          </p:cNvPr>
          <p:cNvSpPr/>
          <p:nvPr/>
        </p:nvSpPr>
        <p:spPr>
          <a:xfrm>
            <a:off x="936674" y="3625958"/>
            <a:ext cx="10515600" cy="2395996"/>
          </a:xfrm>
          <a:prstGeom prst="rect">
            <a:avLst/>
          </a:prstGeom>
          <a:noFill/>
          <a:ln w="28575">
            <a:solidFill>
              <a:srgbClr val="2D81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D4EC9B1-CA88-4F40-B9A6-4D0C6ACC5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9" name="Retângulo 8" descr="Web design com preenchimento sólido">
            <a:extLst>
              <a:ext uri="{FF2B5EF4-FFF2-40B4-BE49-F238E27FC236}">
                <a16:creationId xmlns:a16="http://schemas.microsoft.com/office/drawing/2014/main" id="{8F681498-88FA-4911-8184-A705359C51B4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89472"/>
              <a:satOff val="-84"/>
              <a:lumOff val="882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6EA671BB-8A67-482E-9D06-DC1F8945E0FF}"/>
              </a:ext>
            </a:extLst>
          </p:cNvPr>
          <p:cNvGrpSpPr/>
          <p:nvPr/>
        </p:nvGrpSpPr>
        <p:grpSpPr>
          <a:xfrm>
            <a:off x="2524929" y="1103004"/>
            <a:ext cx="6911213" cy="2069251"/>
            <a:chOff x="2272266" y="1321992"/>
            <a:chExt cx="6911213" cy="2069251"/>
          </a:xfrm>
        </p:grpSpPr>
        <p:pic>
          <p:nvPicPr>
            <p:cNvPr id="15" name="Imagem 14" descr="Logotipo, nome da empresa&#10;&#10;Descrição gerada automaticamente">
              <a:extLst>
                <a:ext uri="{FF2B5EF4-FFF2-40B4-BE49-F238E27FC236}">
                  <a16:creationId xmlns:a16="http://schemas.microsoft.com/office/drawing/2014/main" id="{39609848-3736-4AA9-BABE-93905B48E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8144" y="1321992"/>
              <a:ext cx="1785335" cy="2069251"/>
            </a:xfrm>
            <a:prstGeom prst="rect">
              <a:avLst/>
            </a:prstGeom>
          </p:spPr>
        </p:pic>
        <p:pic>
          <p:nvPicPr>
            <p:cNvPr id="17" name="Imagem 16" descr="Ícone&#10;&#10;Descrição gerada automaticamente">
              <a:extLst>
                <a:ext uri="{FF2B5EF4-FFF2-40B4-BE49-F238E27FC236}">
                  <a16:creationId xmlns:a16="http://schemas.microsoft.com/office/drawing/2014/main" id="{D326C984-B8CE-449A-82CB-D8F3A12F5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2266" y="1463951"/>
              <a:ext cx="1785334" cy="1785334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0A933F0-B442-4BE9-A026-FB8118F8A555}"/>
                </a:ext>
              </a:extLst>
            </p:cNvPr>
            <p:cNvSpPr txBox="1"/>
            <p:nvPr/>
          </p:nvSpPr>
          <p:spPr>
            <a:xfrm>
              <a:off x="5089358" y="1848785"/>
              <a:ext cx="99862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000" b="1" dirty="0">
                  <a:solidFill>
                    <a:srgbClr val="FFFFFF"/>
                  </a:solidFill>
                </a:rPr>
                <a:t>vs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7208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A4718D5-393B-4E1F-8528-A460B57CD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87E016-D0E1-475A-B77F-3272BB6834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12</a:t>
            </a:fld>
            <a:endParaRPr lang="pt-BR" noProof="0"/>
          </a:p>
        </p:txBody>
      </p:sp>
      <p:sp>
        <p:nvSpPr>
          <p:cNvPr id="5" name="Retângulo 4" descr="Web design com preenchimento sólido">
            <a:extLst>
              <a:ext uri="{FF2B5EF4-FFF2-40B4-BE49-F238E27FC236}">
                <a16:creationId xmlns:a16="http://schemas.microsoft.com/office/drawing/2014/main" id="{5E24DE29-04F3-4843-84B7-2A3245260E58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89472"/>
              <a:satOff val="-84"/>
              <a:lumOff val="882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979D5154-5A3C-4E4E-AAB3-771E7AF77EED}"/>
              </a:ext>
            </a:extLst>
          </p:cNvPr>
          <p:cNvGrpSpPr/>
          <p:nvPr/>
        </p:nvGrpSpPr>
        <p:grpSpPr>
          <a:xfrm>
            <a:off x="-24238" y="749531"/>
            <a:ext cx="12192000" cy="5533704"/>
            <a:chOff x="0" y="662148"/>
            <a:chExt cx="12192000" cy="5533704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6C10E755-AFC5-45E4-AD58-A8913CD8B589}"/>
                </a:ext>
              </a:extLst>
            </p:cNvPr>
            <p:cNvGrpSpPr/>
            <p:nvPr/>
          </p:nvGrpSpPr>
          <p:grpSpPr>
            <a:xfrm>
              <a:off x="0" y="662148"/>
              <a:ext cx="12192000" cy="5533704"/>
              <a:chOff x="0" y="662148"/>
              <a:chExt cx="12192000" cy="5533704"/>
            </a:xfrm>
          </p:grpSpPr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F633DA97-D2A8-4E17-B605-D62B5910A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662148"/>
                <a:ext cx="12192000" cy="5533704"/>
              </a:xfrm>
              <a:prstGeom prst="rect">
                <a:avLst/>
              </a:prstGeom>
            </p:spPr>
          </p:pic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EC8210EE-EBCD-403C-8D22-7A7932BCD8EF}"/>
                  </a:ext>
                </a:extLst>
              </p:cNvPr>
              <p:cNvSpPr/>
              <p:nvPr/>
            </p:nvSpPr>
            <p:spPr>
              <a:xfrm>
                <a:off x="463826" y="1774208"/>
                <a:ext cx="11595652" cy="185688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50B2E16C-07E9-4742-934A-B796A165FBD1}"/>
                  </a:ext>
                </a:extLst>
              </p:cNvPr>
              <p:cNvSpPr txBox="1"/>
              <p:nvPr/>
            </p:nvSpPr>
            <p:spPr>
              <a:xfrm>
                <a:off x="9660835" y="4291562"/>
                <a:ext cx="16929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rgbClr val="FF0000"/>
                    </a:solidFill>
                  </a:rPr>
                  <a:t>Células de texto</a:t>
                </a:r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8FE2445E-1840-4705-92CF-9155862557E9}"/>
                  </a:ext>
                </a:extLst>
              </p:cNvPr>
              <p:cNvSpPr/>
              <p:nvPr/>
            </p:nvSpPr>
            <p:spPr>
              <a:xfrm>
                <a:off x="463826" y="3764230"/>
                <a:ext cx="8358809" cy="1423996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5" name="Conector de Seta Reta 14">
                <a:extLst>
                  <a:ext uri="{FF2B5EF4-FFF2-40B4-BE49-F238E27FC236}">
                    <a16:creationId xmlns:a16="http://schemas.microsoft.com/office/drawing/2014/main" id="{B57B0595-1E29-4DBC-B01E-D0D076C1C8B1}"/>
                  </a:ext>
                </a:extLst>
              </p:cNvPr>
              <p:cNvCxnSpPr>
                <a:endCxn id="12" idx="1"/>
              </p:cNvCxnSpPr>
              <p:nvPr/>
            </p:nvCxnSpPr>
            <p:spPr>
              <a:xfrm>
                <a:off x="8822635" y="4476228"/>
                <a:ext cx="8382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de Seta Reta 16">
                <a:extLst>
                  <a:ext uri="{FF2B5EF4-FFF2-40B4-BE49-F238E27FC236}">
                    <a16:creationId xmlns:a16="http://schemas.microsoft.com/office/drawing/2014/main" id="{9FD43252-3F15-4501-BBB9-A2B4D7243227}"/>
                  </a:ext>
                </a:extLst>
              </p:cNvPr>
              <p:cNvCxnSpPr>
                <a:cxnSpLocks/>
                <a:endCxn id="12" idx="0"/>
              </p:cNvCxnSpPr>
              <p:nvPr/>
            </p:nvCxnSpPr>
            <p:spPr>
              <a:xfrm>
                <a:off x="10507318" y="3631096"/>
                <a:ext cx="0" cy="66046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BCE3081E-5D69-4841-BDC1-DBBD95944060}"/>
                  </a:ext>
                </a:extLst>
              </p:cNvPr>
              <p:cNvSpPr/>
              <p:nvPr/>
            </p:nvSpPr>
            <p:spPr>
              <a:xfrm>
                <a:off x="463826" y="5230788"/>
                <a:ext cx="11595652" cy="520653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B909C0C1-BE6C-41AB-B4D1-CBE4A632F3EE}"/>
                  </a:ext>
                </a:extLst>
              </p:cNvPr>
              <p:cNvSpPr txBox="1"/>
              <p:nvPr/>
            </p:nvSpPr>
            <p:spPr>
              <a:xfrm>
                <a:off x="9549435" y="5724666"/>
                <a:ext cx="19157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solidFill>
                      <a:srgbClr val="0070C0"/>
                    </a:solidFill>
                  </a:rPr>
                  <a:t>Célula de código</a:t>
                </a:r>
              </a:p>
            </p:txBody>
          </p:sp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B0706567-B170-4290-8A4F-43FE58584747}"/>
                  </a:ext>
                </a:extLst>
              </p:cNvPr>
              <p:cNvSpPr/>
              <p:nvPr/>
            </p:nvSpPr>
            <p:spPr>
              <a:xfrm>
                <a:off x="726801" y="5794003"/>
                <a:ext cx="532156" cy="148782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6A09D490-C8A8-4745-B1DD-6323B9788BFB}"/>
                  </a:ext>
                </a:extLst>
              </p:cNvPr>
              <p:cNvSpPr txBox="1"/>
              <p:nvPr/>
            </p:nvSpPr>
            <p:spPr>
              <a:xfrm>
                <a:off x="1258957" y="5715202"/>
                <a:ext cx="10048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solidFill>
                      <a:srgbClr val="92D050"/>
                    </a:solidFill>
                  </a:rPr>
                  <a:t>Output</a:t>
                </a:r>
              </a:p>
            </p:txBody>
          </p:sp>
        </p:grp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53CEC07D-D5B2-44B0-97D8-B68A540C79CF}"/>
                </a:ext>
              </a:extLst>
            </p:cNvPr>
            <p:cNvSpPr/>
            <p:nvPr/>
          </p:nvSpPr>
          <p:spPr>
            <a:xfrm>
              <a:off x="1637414" y="1160060"/>
              <a:ext cx="1403498" cy="28105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DE39DAC8-2503-4785-82B2-4E3238C11D5D}"/>
                </a:ext>
              </a:extLst>
            </p:cNvPr>
            <p:cNvSpPr/>
            <p:nvPr/>
          </p:nvSpPr>
          <p:spPr>
            <a:xfrm>
              <a:off x="10441578" y="1515291"/>
              <a:ext cx="1541416" cy="216356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5E850F9E-7149-4148-93E7-E09F0520EA6A}"/>
                </a:ext>
              </a:extLst>
            </p:cNvPr>
            <p:cNvSpPr txBox="1"/>
            <p:nvPr/>
          </p:nvSpPr>
          <p:spPr>
            <a:xfrm>
              <a:off x="8191524" y="1416258"/>
              <a:ext cx="2315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7030A0"/>
                  </a:solidFill>
                </a:rPr>
                <a:t>Ferramentas da célula</a:t>
              </a:r>
            </a:p>
          </p:txBody>
        </p: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42D6ECC-6EE3-41C6-B30B-B750773261C7}"/>
              </a:ext>
            </a:extLst>
          </p:cNvPr>
          <p:cNvSpPr txBox="1"/>
          <p:nvPr/>
        </p:nvSpPr>
        <p:spPr>
          <a:xfrm>
            <a:off x="439588" y="165471"/>
            <a:ext cx="610602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sz="1800" noProof="1">
                <a:solidFill>
                  <a:srgbClr val="FFFFFF"/>
                </a:solidFill>
                <a:latin typeface="Calibri"/>
              </a:rPr>
              <a:t>Elementos de um notebook:</a:t>
            </a:r>
          </a:p>
        </p:txBody>
      </p:sp>
    </p:spTree>
    <p:extLst>
      <p:ext uri="{BB962C8B-B14F-4D97-AF65-F5344CB8AC3E}">
        <p14:creationId xmlns:p14="http://schemas.microsoft.com/office/powerpoint/2010/main" val="2687533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12CC7906-1A40-4EFD-A646-DCE6D9813057}"/>
              </a:ext>
            </a:extLst>
          </p:cNvPr>
          <p:cNvSpPr txBox="1">
            <a:spLocks/>
          </p:cNvSpPr>
          <p:nvPr/>
        </p:nvSpPr>
        <p:spPr>
          <a:xfrm>
            <a:off x="6096000" y="3"/>
            <a:ext cx="6096000" cy="6721472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E5B96C-298F-4EF3-A37A-C86A1426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3324367" cy="772107"/>
          </a:xfrm>
        </p:spPr>
        <p:txBody>
          <a:bodyPr/>
          <a:lstStyle/>
          <a:p>
            <a:r>
              <a:rPr lang="pt-BR" dirty="0"/>
              <a:t>Tipos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1FECCD-DE58-49CF-843E-69BC6017C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563383"/>
            <a:ext cx="5450305" cy="3518762"/>
          </a:xfrm>
        </p:spPr>
        <p:txBody>
          <a:bodyPr/>
          <a:lstStyle/>
          <a:p>
            <a:r>
              <a:rPr lang="pt-BR" dirty="0"/>
              <a:t>Python é uma linguagem dinâmica, portanto o tipo de dado é inferido em tempo de execução.</a:t>
            </a:r>
          </a:p>
          <a:p>
            <a:r>
              <a:rPr lang="pt-BR" dirty="0"/>
              <a:t>Outra característica é de uma linguagem fortemente tipada, assim o interpretador não converte automaticamente dados incompatíveis em operações. Ex: não permite a soma de uma string e um valor int.</a:t>
            </a:r>
          </a:p>
          <a:p>
            <a:r>
              <a:rPr lang="pt-BR" dirty="0"/>
              <a:t>Função type() retorna o tipo de dado.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B0A1FB5-7DF0-4388-B30D-A435F1E202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13</a:t>
            </a:fld>
            <a:endParaRPr lang="pt-BR" noProof="0"/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D80AD2BC-8499-4E3B-B54E-38FA9C377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259065"/>
              </p:ext>
            </p:extLst>
          </p:nvPr>
        </p:nvGraphicFramePr>
        <p:xfrm>
          <a:off x="6740237" y="468822"/>
          <a:ext cx="4807527" cy="59436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81980">
                  <a:extLst>
                    <a:ext uri="{9D8B030D-6E8A-4147-A177-3AD203B41FA5}">
                      <a16:colId xmlns:a16="http://schemas.microsoft.com/office/drawing/2014/main" val="1247754964"/>
                    </a:ext>
                  </a:extLst>
                </a:gridCol>
                <a:gridCol w="1581980">
                  <a:extLst>
                    <a:ext uri="{9D8B030D-6E8A-4147-A177-3AD203B41FA5}">
                      <a16:colId xmlns:a16="http://schemas.microsoft.com/office/drawing/2014/main" val="1047220128"/>
                    </a:ext>
                  </a:extLst>
                </a:gridCol>
                <a:gridCol w="1643567">
                  <a:extLst>
                    <a:ext uri="{9D8B030D-6E8A-4147-A177-3AD203B41FA5}">
                      <a16:colId xmlns:a16="http://schemas.microsoft.com/office/drawing/2014/main" val="651284920"/>
                    </a:ext>
                  </a:extLst>
                </a:gridCol>
              </a:tblGrid>
              <a:tr h="189803">
                <a:tc gridSpan="3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Tipos de dados em Python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416558"/>
                  </a:ext>
                </a:extLst>
              </a:tr>
              <a:tr h="307755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Categoria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310836"/>
                  </a:ext>
                </a:extLst>
              </a:tr>
              <a:tr h="307755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Numérica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Inteiros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412464"/>
                  </a:ext>
                </a:extLst>
              </a:tr>
              <a:tr h="307755"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Ponto flutuante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8483823"/>
                  </a:ext>
                </a:extLst>
              </a:tr>
              <a:tr h="498535"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complex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Número complexo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701159"/>
                  </a:ext>
                </a:extLst>
              </a:tr>
              <a:tr h="312029"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bool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Booleano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4627917"/>
                  </a:ext>
                </a:extLst>
              </a:tr>
              <a:tr h="312029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Sequencial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str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String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257317"/>
                  </a:ext>
                </a:extLst>
              </a:tr>
              <a:tr h="312029"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list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Lista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515602"/>
                  </a:ext>
                </a:extLst>
              </a:tr>
              <a:tr h="353747">
                <a:tc>
                  <a:txBody>
                    <a:bodyPr/>
                    <a:lstStyle/>
                    <a:p>
                      <a:pPr algn="ctr"/>
                      <a:endParaRPr lang="pt-BR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tuple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Tupla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8301402"/>
                  </a:ext>
                </a:extLst>
              </a:tr>
              <a:tr h="498535"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Intervalo de valores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32508"/>
                  </a:ext>
                </a:extLst>
              </a:tr>
              <a:tr h="312029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Conjunto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Conjunto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360407"/>
                  </a:ext>
                </a:extLst>
              </a:tr>
              <a:tr h="312029"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frozenset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Conjunto imutável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6773654"/>
                  </a:ext>
                </a:extLst>
              </a:tr>
              <a:tr h="312029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Mapeamento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dict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Dicionário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2415297"/>
                  </a:ext>
                </a:extLst>
              </a:tr>
              <a:tr h="312029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Nula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NoneType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Valor Nulo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1465269"/>
                  </a:ext>
                </a:extLst>
              </a:tr>
            </a:tbl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3A136F03-1F9B-4180-8A4E-1EB6386F6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8" name="Retângulo 7" descr="Banco de dados com preenchimento sólido">
            <a:extLst>
              <a:ext uri="{FF2B5EF4-FFF2-40B4-BE49-F238E27FC236}">
                <a16:creationId xmlns:a16="http://schemas.microsoft.com/office/drawing/2014/main" id="{28EF27D1-4A8D-4467-9276-B311BCBDB526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378944"/>
              <a:satOff val="-169"/>
              <a:lumOff val="1764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98947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A90E8765-EC17-49EA-9E72-8EEABDE732A2}"/>
              </a:ext>
            </a:extLst>
          </p:cNvPr>
          <p:cNvSpPr txBox="1">
            <a:spLocks/>
          </p:cNvSpPr>
          <p:nvPr/>
        </p:nvSpPr>
        <p:spPr>
          <a:xfrm>
            <a:off x="0" y="2172727"/>
            <a:ext cx="12192001" cy="4079285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93BF17-17CC-4C35-A8C8-19DFB38F8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5077691" cy="772107"/>
          </a:xfrm>
        </p:spPr>
        <p:txBody>
          <a:bodyPr/>
          <a:lstStyle/>
          <a:p>
            <a:r>
              <a:rPr lang="pt-BR" dirty="0"/>
              <a:t>Operadores Aritméticos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469016-D1D9-4EF4-A526-78030CF1EB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14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8222649-E048-4F87-A0AC-513048195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Matemática com preenchimento sólido">
            <a:extLst>
              <a:ext uri="{FF2B5EF4-FFF2-40B4-BE49-F238E27FC236}">
                <a16:creationId xmlns:a16="http://schemas.microsoft.com/office/drawing/2014/main" id="{AF8FAAE5-2323-4142-BF33-C817C021A838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568416"/>
              <a:satOff val="-253"/>
              <a:lumOff val="2646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829AA4-2FF1-4BE2-83B7-5D7534D03034}"/>
              </a:ext>
            </a:extLst>
          </p:cNvPr>
          <p:cNvSpPr txBox="1"/>
          <p:nvPr/>
        </p:nvSpPr>
        <p:spPr>
          <a:xfrm>
            <a:off x="838200" y="16634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Utilizados para realizar operações matemáticas.</a:t>
            </a:r>
          </a:p>
        </p:txBody>
      </p:sp>
      <p:graphicFrame>
        <p:nvGraphicFramePr>
          <p:cNvPr id="10" name="Tabela 10">
            <a:extLst>
              <a:ext uri="{FF2B5EF4-FFF2-40B4-BE49-F238E27FC236}">
                <a16:creationId xmlns:a16="http://schemas.microsoft.com/office/drawing/2014/main" id="{E1029FF8-557B-45FA-B177-31FECDAFB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474442"/>
              </p:ext>
            </p:extLst>
          </p:nvPr>
        </p:nvGraphicFramePr>
        <p:xfrm>
          <a:off x="-4" y="2172728"/>
          <a:ext cx="12192000" cy="404631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52490414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7158101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08010172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3643411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169714076"/>
                    </a:ext>
                  </a:extLst>
                </a:gridCol>
              </a:tblGrid>
              <a:tr h="370351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Exemplo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Resultado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03597"/>
                  </a:ext>
                </a:extLst>
              </a:tr>
              <a:tr h="370351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Adição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Realiza a soma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2 + 4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173455"/>
                  </a:ext>
                </a:extLst>
              </a:tr>
              <a:tr h="370351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Subtração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Realiza a subtração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5 –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38879"/>
                  </a:ext>
                </a:extLst>
              </a:tr>
              <a:tr h="370351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Multiplicação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Realiza a multiplicação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4 *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239162"/>
                  </a:ext>
                </a:extLst>
              </a:tr>
              <a:tr h="370351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b="0" kern="1200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Divisão</a:t>
                      </a:r>
                      <a:endParaRPr lang="pt-BR" sz="1800" b="0" kern="1200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Realiza a divisão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10 /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066369"/>
                  </a:ext>
                </a:extLst>
              </a:tr>
              <a:tr h="639235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//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Divisão inteira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Retorna a parte inteira da divisão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10 //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097086"/>
                  </a:ext>
                </a:extLst>
              </a:tr>
              <a:tr h="639235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Módulo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Retorna o resto da divisão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5 %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151477"/>
                  </a:ext>
                </a:extLst>
              </a:tr>
              <a:tr h="913193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Exponenciação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Retorno um número elevado à potência de outro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2 **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56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6082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3BF17-17CC-4C35-A8C8-19DFB38F8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492"/>
            <a:ext cx="9246704" cy="801335"/>
          </a:xfrm>
        </p:spPr>
        <p:txBody>
          <a:bodyPr/>
          <a:lstStyle/>
          <a:p>
            <a:r>
              <a:rPr lang="pt-BR" dirty="0"/>
              <a:t>Operadores Relacionais ou de Comparação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469016-D1D9-4EF4-A526-78030CF1EB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15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8222649-E048-4F87-A0AC-513048195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400800"/>
            <a:ext cx="838200" cy="320674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Matemática com preenchimento sólido">
            <a:extLst>
              <a:ext uri="{FF2B5EF4-FFF2-40B4-BE49-F238E27FC236}">
                <a16:creationId xmlns:a16="http://schemas.microsoft.com/office/drawing/2014/main" id="{AF8FAAE5-2323-4142-BF33-C817C021A838}"/>
              </a:ext>
            </a:extLst>
          </p:cNvPr>
          <p:cNvSpPr/>
          <p:nvPr/>
        </p:nvSpPr>
        <p:spPr>
          <a:xfrm>
            <a:off x="1414933" y="6420228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568416"/>
              <a:satOff val="-253"/>
              <a:lumOff val="2646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4815861-00CD-44A1-A26E-2FC43C466282}"/>
              </a:ext>
            </a:extLst>
          </p:cNvPr>
          <p:cNvSpPr txBox="1">
            <a:spLocks/>
          </p:cNvSpPr>
          <p:nvPr/>
        </p:nvSpPr>
        <p:spPr>
          <a:xfrm>
            <a:off x="0" y="1833683"/>
            <a:ext cx="12192001" cy="4485640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graphicFrame>
        <p:nvGraphicFramePr>
          <p:cNvPr id="8" name="Tabela 10">
            <a:extLst>
              <a:ext uri="{FF2B5EF4-FFF2-40B4-BE49-F238E27FC236}">
                <a16:creationId xmlns:a16="http://schemas.microsoft.com/office/drawing/2014/main" id="{6EB2DFAC-F006-41FD-BB88-2E256A047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395114"/>
              </p:ext>
            </p:extLst>
          </p:nvPr>
        </p:nvGraphicFramePr>
        <p:xfrm>
          <a:off x="0" y="1833683"/>
          <a:ext cx="12192000" cy="44856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52490414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7158101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08010172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3643411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169714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Exemplo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Resultado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0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Igual 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Verifica se um valor é igual ao outro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10 ==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173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Diferente 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Verifica se os valores são diferentes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2 !=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38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Maior 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Verifica se um valor é maior que o outro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5 &gt;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23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b="0" kern="1200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Menor 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Verifica se um valor é menor que o outro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6 &lt;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406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&gt;=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Maior ou igual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Verifica se um valor é maior ou igual ao outro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3 &gt;=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509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Menor ou igual 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Verifica se um valor é menor ou igual ao outro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7 &lt;=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151477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4421C316-513E-45B7-B442-2ECDB2E44302}"/>
              </a:ext>
            </a:extLst>
          </p:cNvPr>
          <p:cNvSpPr txBox="1"/>
          <p:nvPr/>
        </p:nvSpPr>
        <p:spPr>
          <a:xfrm>
            <a:off x="957470" y="1464351"/>
            <a:ext cx="3879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Utilizados para comparar valores.</a:t>
            </a:r>
          </a:p>
        </p:txBody>
      </p:sp>
    </p:spTree>
    <p:extLst>
      <p:ext uri="{BB962C8B-B14F-4D97-AF65-F5344CB8AC3E}">
        <p14:creationId xmlns:p14="http://schemas.microsoft.com/office/powerpoint/2010/main" val="2613814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3BF17-17CC-4C35-A8C8-19DFB38F8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4260273" cy="772107"/>
          </a:xfrm>
        </p:spPr>
        <p:txBody>
          <a:bodyPr/>
          <a:lstStyle/>
          <a:p>
            <a:r>
              <a:rPr lang="pt-BR" dirty="0"/>
              <a:t>Operadores Lógicos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469016-D1D9-4EF4-A526-78030CF1EB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16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8222649-E048-4F87-A0AC-513048195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Matemática com preenchimento sólido">
            <a:extLst>
              <a:ext uri="{FF2B5EF4-FFF2-40B4-BE49-F238E27FC236}">
                <a16:creationId xmlns:a16="http://schemas.microsoft.com/office/drawing/2014/main" id="{8721A3A5-6D19-4614-9ED9-B377AB35E45C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568416"/>
              <a:satOff val="-253"/>
              <a:lumOff val="2646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875CB0-D9C4-47C7-8E1C-A142F22790A8}"/>
              </a:ext>
            </a:extLst>
          </p:cNvPr>
          <p:cNvSpPr txBox="1"/>
          <p:nvPr/>
        </p:nvSpPr>
        <p:spPr>
          <a:xfrm>
            <a:off x="927100" y="1754258"/>
            <a:ext cx="657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Utilizados para realizar operações com valores booleanos.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19570D2-C324-4DB7-B59C-D6F066D62132}"/>
              </a:ext>
            </a:extLst>
          </p:cNvPr>
          <p:cNvSpPr txBox="1">
            <a:spLocks/>
          </p:cNvSpPr>
          <p:nvPr/>
        </p:nvSpPr>
        <p:spPr>
          <a:xfrm>
            <a:off x="-1" y="2532726"/>
            <a:ext cx="12192001" cy="3119121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graphicFrame>
        <p:nvGraphicFramePr>
          <p:cNvPr id="9" name="Tabela 10">
            <a:extLst>
              <a:ext uri="{FF2B5EF4-FFF2-40B4-BE49-F238E27FC236}">
                <a16:creationId xmlns:a16="http://schemas.microsoft.com/office/drawing/2014/main" id="{D8781061-AFE2-4655-8182-F0661E737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938121"/>
              </p:ext>
            </p:extLst>
          </p:nvPr>
        </p:nvGraphicFramePr>
        <p:xfrm>
          <a:off x="-1" y="2532727"/>
          <a:ext cx="12192000" cy="31191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52490414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7158101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08010172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255936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83328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Exemplo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Resultado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0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E lógico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Retorna True se todas as condições forem verdadeiras e False caso contrário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True and 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173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or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Ou lógico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Retorna True se pelo menos uma condição for verdadeira e False caso contrário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False or 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38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Negação lógica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Retorna o valor negado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not 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239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273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A90E8765-EC17-49EA-9E72-8EEABDE732A2}"/>
              </a:ext>
            </a:extLst>
          </p:cNvPr>
          <p:cNvSpPr txBox="1">
            <a:spLocks/>
          </p:cNvSpPr>
          <p:nvPr/>
        </p:nvSpPr>
        <p:spPr>
          <a:xfrm>
            <a:off x="0" y="1722410"/>
            <a:ext cx="12192001" cy="4246880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469016-D1D9-4EF4-A526-78030CF1EB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17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8222649-E048-4F87-A0AC-513048195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Matemática com preenchimento sólido">
            <a:extLst>
              <a:ext uri="{FF2B5EF4-FFF2-40B4-BE49-F238E27FC236}">
                <a16:creationId xmlns:a16="http://schemas.microsoft.com/office/drawing/2014/main" id="{AF8FAAE5-2323-4142-BF33-C817C021A838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568416"/>
              <a:satOff val="-253"/>
              <a:lumOff val="2646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10" name="Tabela 10">
            <a:extLst>
              <a:ext uri="{FF2B5EF4-FFF2-40B4-BE49-F238E27FC236}">
                <a16:creationId xmlns:a16="http://schemas.microsoft.com/office/drawing/2014/main" id="{E1029FF8-557B-45FA-B177-31FECDAFB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437539"/>
              </p:ext>
            </p:extLst>
          </p:nvPr>
        </p:nvGraphicFramePr>
        <p:xfrm>
          <a:off x="0" y="1722410"/>
          <a:ext cx="12192000" cy="42468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52490414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37158101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0801017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288618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Precedência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Operadores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Tipo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03597"/>
                  </a:ext>
                </a:extLst>
              </a:tr>
              <a:tr h="370840">
                <a:tc rowSpan="9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Alta</a:t>
                      </a: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Baixa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Parênteses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1734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Expoente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**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Operadores aritméticos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388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Multiplicação, divisão, divisão inteira e resto da divisão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*  /  //  %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2391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b="0" kern="1200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Adição e subtração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+ -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066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b="0" kern="1200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Menor ou igual, menor, maior e maior ou igual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&lt;= &lt; &gt; &gt;=</a:t>
                      </a:r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Operadores relacionais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285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b="0" kern="1200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Igual a e diferente 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== !=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5036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b="0" kern="1200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Negação lógica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not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Operadores lógicos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6196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b="0" kern="1200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 lógico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and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9762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Baixa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b="0" kern="1200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 lógico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or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700562"/>
                  </a:ext>
                </a:extLst>
              </a:tr>
            </a:tbl>
          </a:graphicData>
        </a:graphic>
      </p:graphicFrame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124B177-2B65-47AB-818C-F2373277094B}"/>
              </a:ext>
            </a:extLst>
          </p:cNvPr>
          <p:cNvCxnSpPr>
            <a:cxnSpLocks/>
          </p:cNvCxnSpPr>
          <p:nvPr/>
        </p:nvCxnSpPr>
        <p:spPr>
          <a:xfrm flipV="1">
            <a:off x="1564408" y="2451100"/>
            <a:ext cx="0" cy="2933700"/>
          </a:xfrm>
          <a:prstGeom prst="straightConnector1">
            <a:avLst/>
          </a:prstGeom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FFFF00"/>
                </a:gs>
                <a:gs pos="68000">
                  <a:srgbClr val="FFC000"/>
                </a:gs>
                <a:gs pos="92000">
                  <a:srgbClr val="FF0000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>
            <a:extLst>
              <a:ext uri="{FF2B5EF4-FFF2-40B4-BE49-F238E27FC236}">
                <a16:creationId xmlns:a16="http://schemas.microsoft.com/office/drawing/2014/main" id="{F06BED41-A54B-429D-B78C-CC5B8E52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4" y="547043"/>
            <a:ext cx="8191496" cy="590877"/>
          </a:xfrm>
        </p:spPr>
        <p:txBody>
          <a:bodyPr/>
          <a:lstStyle/>
          <a:p>
            <a:r>
              <a:rPr lang="pt-BR" dirty="0"/>
              <a:t>Ordem de precedência dos operadores</a:t>
            </a:r>
          </a:p>
        </p:txBody>
      </p:sp>
    </p:spTree>
    <p:extLst>
      <p:ext uri="{BB962C8B-B14F-4D97-AF65-F5344CB8AC3E}">
        <p14:creationId xmlns:p14="http://schemas.microsoft.com/office/powerpoint/2010/main" val="1135177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370A1B-A675-4197-AE4C-D2967232F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8854"/>
            <a:ext cx="10515600" cy="4351338"/>
          </a:xfrm>
        </p:spPr>
        <p:txBody>
          <a:bodyPr/>
          <a:lstStyle/>
          <a:p>
            <a:r>
              <a:rPr lang="pt-BR" dirty="0"/>
              <a:t>Operadores com o mesmo nível de precedência são aplicados da esquerda para direita na ordem em que aparecem na expressão. </a:t>
            </a:r>
          </a:p>
          <a:p>
            <a:pPr lvl="1"/>
            <a:r>
              <a:rPr lang="pt-BR" dirty="0"/>
              <a:t>Ex.:</a:t>
            </a:r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As expressões de potenciação são realizadas da direita para esquerda. </a:t>
            </a:r>
          </a:p>
          <a:p>
            <a:pPr lvl="1"/>
            <a:r>
              <a:rPr lang="pt-BR" dirty="0"/>
              <a:t>Ex.:</a:t>
            </a:r>
          </a:p>
          <a:p>
            <a:pPr marL="1371600" lvl="3" indent="0">
              <a:buNone/>
            </a:pPr>
            <a:endParaRPr lang="pt-BR" dirty="0"/>
          </a:p>
          <a:p>
            <a:pPr marL="1371600" lvl="3" indent="0">
              <a:buNone/>
            </a:pPr>
            <a:r>
              <a:rPr lang="pt-BR" dirty="0"/>
              <a:t>   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566B284-DD8D-4FD5-9308-8D043D117A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18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AE4180-C8B9-4309-9DB5-7DF640C03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Matemática com preenchimento sólido">
            <a:extLst>
              <a:ext uri="{FF2B5EF4-FFF2-40B4-BE49-F238E27FC236}">
                <a16:creationId xmlns:a16="http://schemas.microsoft.com/office/drawing/2014/main" id="{C3D0A500-3881-4B62-AD70-2C23324B6128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568416"/>
              <a:satOff val="-253"/>
              <a:lumOff val="2646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E3BE3E2-E64B-41D4-BC1B-795F0B3FD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089" y="1884265"/>
            <a:ext cx="3950636" cy="1172846"/>
          </a:xfrm>
          <a:prstGeom prst="rect">
            <a:avLst/>
          </a:prstGeom>
        </p:spPr>
      </p:pic>
      <p:pic>
        <p:nvPicPr>
          <p:cNvPr id="9" name="Imagem 8" descr="Interface gráfica do usuário, Texto&#10;&#10;Descrição gerada automaticamente com confiança média">
            <a:extLst>
              <a:ext uri="{FF2B5EF4-FFF2-40B4-BE49-F238E27FC236}">
                <a16:creationId xmlns:a16="http://schemas.microsoft.com/office/drawing/2014/main" id="{09BCB2C9-E0B4-4F1D-9F43-734EA973A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219" y="4382154"/>
            <a:ext cx="4928376" cy="19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2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8ADCC1-AB7E-4B97-9932-02C847A8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3708400" cy="772107"/>
          </a:xfrm>
        </p:spPr>
        <p:txBody>
          <a:bodyPr/>
          <a:lstStyle/>
          <a:p>
            <a:r>
              <a:rPr lang="pt-BR" dirty="0"/>
              <a:t>Controle de fluxo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9E23FE-E81C-406C-87AF-871026B96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2107"/>
          </a:xfrm>
        </p:spPr>
        <p:txBody>
          <a:bodyPr/>
          <a:lstStyle/>
          <a:p>
            <a:r>
              <a:rPr lang="pt-BR" dirty="0"/>
              <a:t>Estruturas condicionais ou de controle de fluxo são usadas para verificar o resultado de expressões para executar ou não uma sequência de comandos.</a:t>
            </a:r>
          </a:p>
          <a:p>
            <a:pPr lvl="1"/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A68DB3-0EA1-42A2-8C22-141090D6B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19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EAF3C08-D56E-45FA-9A48-E85494360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Fluxograma com preenchimento sólido">
            <a:extLst>
              <a:ext uri="{FF2B5EF4-FFF2-40B4-BE49-F238E27FC236}">
                <a16:creationId xmlns:a16="http://schemas.microsoft.com/office/drawing/2014/main" id="{E42313CD-AA8B-4BE2-9907-DA961A428148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757888"/>
              <a:satOff val="-337"/>
              <a:lumOff val="3529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A7280609-FEC3-4C3E-9F2A-FBC78E4AB17D}"/>
              </a:ext>
            </a:extLst>
          </p:cNvPr>
          <p:cNvSpPr txBox="1">
            <a:spLocks/>
          </p:cNvSpPr>
          <p:nvPr/>
        </p:nvSpPr>
        <p:spPr>
          <a:xfrm>
            <a:off x="6432272" y="2656893"/>
            <a:ext cx="4921527" cy="364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  <a:p>
            <a:pPr lvl="1"/>
            <a:endParaRPr lang="pt-BR" dirty="0"/>
          </a:p>
          <a:p>
            <a:pPr marL="0" indent="0">
              <a:buFont typeface="Wingdings" panose="05000000000000000000" pitchFamily="2" charset="2"/>
              <a:buNone/>
            </a:pPr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A88FE6A2-547B-4913-A1C3-1B64D9785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309" y="3009395"/>
            <a:ext cx="5608585" cy="2772352"/>
          </a:xfrm>
          <a:prstGeom prst="rect">
            <a:avLst/>
          </a:prstGeom>
        </p:spPr>
      </p:pic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DBFAEBF3-84EA-4F5C-B6C8-77A5ED807136}"/>
              </a:ext>
            </a:extLst>
          </p:cNvPr>
          <p:cNvSpPr txBox="1">
            <a:spLocks/>
          </p:cNvSpPr>
          <p:nvPr/>
        </p:nvSpPr>
        <p:spPr>
          <a:xfrm>
            <a:off x="7034546" y="3009394"/>
            <a:ext cx="4038600" cy="3290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&lt;condição&gt; : é a expressão a ser avaliada como verdadeira ou falsa</a:t>
            </a:r>
          </a:p>
          <a:p>
            <a:r>
              <a:rPr lang="pt-BR" dirty="0"/>
              <a:t>&lt;bloco de código&gt; : linhas de comando a serem executadas</a:t>
            </a:r>
          </a:p>
          <a:p>
            <a:r>
              <a:rPr lang="pt-BR" dirty="0"/>
              <a:t>elif é uma abreviatura de else if </a:t>
            </a:r>
          </a:p>
          <a:p>
            <a:r>
              <a:rPr lang="pt-BR" dirty="0">
                <a:solidFill>
                  <a:srgbClr val="1DB1D0"/>
                </a:solidFill>
                <a:highlight>
                  <a:srgbClr val="FFFF00"/>
                </a:highlight>
              </a:rPr>
              <a:t>Importante: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Não se esquecer dos dois pontos ‘:’ depois da condição e do else.</a:t>
            </a:r>
          </a:p>
          <a:p>
            <a:pPr lvl="1"/>
            <a:r>
              <a:rPr lang="pt-BR" dirty="0"/>
              <a:t>Atente-se a indentação!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6297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6D689-AE66-4253-93C9-B22AE955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21473"/>
          </a:xfrm>
        </p:spPr>
        <p:txBody>
          <a:bodyPr/>
          <a:lstStyle/>
          <a:p>
            <a:pPr algn="ctr"/>
            <a:r>
              <a:rPr lang="pt-BR" dirty="0"/>
              <a:t>Conteúdo do Curso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D12B73-D099-49C8-8BA9-F5D2E19BA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83375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9E23FE-E81C-406C-87AF-871026B96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pt-BR" dirty="0"/>
              <a:t>Exemplo: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A68DB3-0EA1-42A2-8C22-141090D6B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20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EAF3C08-D56E-45FA-9A48-E85494360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8" name="Retângulo 7" descr="Fluxograma com preenchimento sólido">
            <a:extLst>
              <a:ext uri="{FF2B5EF4-FFF2-40B4-BE49-F238E27FC236}">
                <a16:creationId xmlns:a16="http://schemas.microsoft.com/office/drawing/2014/main" id="{98CDD1F3-C09C-4707-A29D-53B5E4A0CB8A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757888"/>
              <a:satOff val="-337"/>
              <a:lumOff val="3529"/>
              <a:alphaOff val="0"/>
            </a:schemeClr>
          </a:effectRef>
          <a:fontRef idx="minor">
            <a:schemeClr val="lt1"/>
          </a:fontRef>
        </p:style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8C8FA7B0-30B6-486A-BBAE-B951D9D7C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931" y="1842272"/>
            <a:ext cx="5594137" cy="31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58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995AE9-5BF6-4578-B98E-2F728670D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4006755" cy="772107"/>
          </a:xfrm>
        </p:spPr>
        <p:txBody>
          <a:bodyPr/>
          <a:lstStyle/>
          <a:p>
            <a:r>
              <a:rPr lang="pt-BR" dirty="0"/>
              <a:t>Laços de repetição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CEE2BF-97CE-4185-AE64-B20AB9568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330"/>
            <a:ext cx="10515600" cy="4351338"/>
          </a:xfrm>
        </p:spPr>
        <p:txBody>
          <a:bodyPr>
            <a:normAutofit/>
          </a:bodyPr>
          <a:lstStyle/>
          <a:p>
            <a:r>
              <a:rPr lang="pt-BR" dirty="0"/>
              <a:t>São estruturas de repetição usadas para percorrer e processar elementos de uma lista, uma tupla, letras de uma string, linhas de um arquivo e etc.</a:t>
            </a:r>
          </a:p>
          <a:p>
            <a:r>
              <a:rPr lang="pt-BR" dirty="0"/>
              <a:t>Em Python há dois tipos: for e while.</a:t>
            </a:r>
          </a:p>
          <a:p>
            <a:r>
              <a:rPr lang="pt-BR" dirty="0"/>
              <a:t>for:</a:t>
            </a:r>
          </a:p>
          <a:p>
            <a:pPr lvl="1"/>
            <a:r>
              <a:rPr lang="pt-BR" dirty="0"/>
              <a:t>Estrutura em que número de repetições é explicitamente definido.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lvl="1"/>
            <a:r>
              <a:rPr lang="pt-BR" dirty="0"/>
              <a:t>&lt;objeto iterável&gt; : objeto a ser percorrido</a:t>
            </a:r>
          </a:p>
          <a:p>
            <a:pPr lvl="1"/>
            <a:r>
              <a:rPr lang="pt-BR" dirty="0"/>
              <a:t>&lt;variável&gt; : armazena os elementos a cada iteração/repetição do código</a:t>
            </a:r>
          </a:p>
          <a:p>
            <a:pPr lvl="1"/>
            <a:r>
              <a:rPr lang="pt-BR" dirty="0"/>
              <a:t>&lt;bloco de código&gt; : linhas de comando</a:t>
            </a:r>
          </a:p>
          <a:p>
            <a:pPr lvl="1"/>
            <a:r>
              <a:rPr lang="pt-BR" dirty="0"/>
              <a:t>Para interromper o laço antes de percorrer todos os elementos, adiciona-se o comando ‘break’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0088C04-A3F1-49D5-B130-9C016CC78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21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3185EAC-498B-413E-AEDA-B29CDBB2A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Seta circular com preenchimento sólido">
            <a:extLst>
              <a:ext uri="{FF2B5EF4-FFF2-40B4-BE49-F238E27FC236}">
                <a16:creationId xmlns:a16="http://schemas.microsoft.com/office/drawing/2014/main" id="{F1A7B7D6-E2A3-4525-8A72-1D2FBC2F9952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947360"/>
              <a:satOff val="-421"/>
              <a:lumOff val="4411"/>
              <a:alphaOff val="0"/>
            </a:schemeClr>
          </a:effectRef>
          <a:fontRef idx="minor">
            <a:schemeClr val="lt1"/>
          </a:fontRef>
        </p:style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9DCC6AD-3929-4E48-AB42-71751989C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785" y="3571983"/>
            <a:ext cx="5076429" cy="80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39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CEE2BF-97CE-4185-AE64-B20AB9568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8272"/>
            <a:ext cx="10515600" cy="3674868"/>
          </a:xfrm>
        </p:spPr>
        <p:txBody>
          <a:bodyPr/>
          <a:lstStyle/>
          <a:p>
            <a:r>
              <a:rPr lang="pt-BR" dirty="0"/>
              <a:t>while:</a:t>
            </a:r>
          </a:p>
          <a:p>
            <a:pPr lvl="1"/>
            <a:r>
              <a:rPr lang="pt-BR" dirty="0"/>
              <a:t>Executa um bloco de código enquanto uma condição for verdadeira.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&lt;condição&gt; : expressão a ser verificada</a:t>
            </a:r>
          </a:p>
          <a:p>
            <a:pPr lvl="1"/>
            <a:r>
              <a:rPr lang="pt-BR" dirty="0"/>
              <a:t>&lt;bloco de código&gt; : linhas de comando</a:t>
            </a:r>
          </a:p>
          <a:p>
            <a:pPr lvl="1"/>
            <a:r>
              <a:rPr lang="pt-BR" dirty="0"/>
              <a:t>Assim como no for, é possível interromper o laço com o comando ‘break’</a:t>
            </a:r>
          </a:p>
          <a:p>
            <a:pPr lvl="1"/>
            <a:r>
              <a:rPr lang="pt-BR" dirty="0">
                <a:solidFill>
                  <a:srgbClr val="1DB1D0"/>
                </a:solidFill>
                <a:highlight>
                  <a:srgbClr val="FFFF00"/>
                </a:highlight>
              </a:rPr>
              <a:t>Importante:</a:t>
            </a:r>
          </a:p>
          <a:p>
            <a:pPr lvl="2"/>
            <a:r>
              <a:rPr lang="pt-BR" dirty="0"/>
              <a:t>Loop infinito: se não for implementada uma parte do código em que a condição se torne falsa, o programa ficará preso nessa laço ou loop para sempre.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0088C04-A3F1-49D5-B130-9C016CC78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22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3185EAC-498B-413E-AEDA-B29CDBB2A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Seta circular com preenchimento sólido">
            <a:extLst>
              <a:ext uri="{FF2B5EF4-FFF2-40B4-BE49-F238E27FC236}">
                <a16:creationId xmlns:a16="http://schemas.microsoft.com/office/drawing/2014/main" id="{971BDF21-E461-4734-8E89-89BFB38ACE9C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947360"/>
              <a:satOff val="-421"/>
              <a:lumOff val="4411"/>
              <a:alphaOff val="0"/>
            </a:schemeClr>
          </a:effectRef>
          <a:fontRef idx="minor">
            <a:schemeClr val="lt1"/>
          </a:fontRef>
        </p:style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B6ED063-C5A7-40C6-9D6A-637ABA8D0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325" y="1845328"/>
            <a:ext cx="4799350" cy="80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18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F41D4-8C0E-4FB1-9797-1F6E1719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857"/>
            <a:ext cx="4197823" cy="890738"/>
          </a:xfrm>
        </p:spPr>
        <p:txBody>
          <a:bodyPr/>
          <a:lstStyle/>
          <a:p>
            <a:r>
              <a:rPr lang="pt-BR" dirty="0"/>
              <a:t>Coleções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43BA-CB5F-43FD-AF31-5555E9ED4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871790"/>
          </a:xfrm>
        </p:spPr>
        <p:txBody>
          <a:bodyPr>
            <a:normAutofit/>
          </a:bodyPr>
          <a:lstStyle/>
          <a:p>
            <a:r>
              <a:rPr lang="pt-BR" dirty="0"/>
              <a:t>São estruturas de dados que armazenam vários objetos/elementos, do mesmo ou de tipos diferentes.</a:t>
            </a:r>
          </a:p>
          <a:p>
            <a:r>
              <a:rPr lang="pt-BR" dirty="0"/>
              <a:t>Em Python, as principais coleções de dados são:</a:t>
            </a:r>
          </a:p>
          <a:p>
            <a:pPr lvl="1"/>
            <a:r>
              <a:rPr lang="pt-BR" dirty="0"/>
              <a:t>Lista</a:t>
            </a:r>
          </a:p>
          <a:p>
            <a:pPr lvl="1"/>
            <a:r>
              <a:rPr lang="pt-BR" dirty="0"/>
              <a:t>Tupla</a:t>
            </a:r>
          </a:p>
          <a:p>
            <a:pPr lvl="1"/>
            <a:r>
              <a:rPr lang="pt-BR" dirty="0"/>
              <a:t>Dicionário</a:t>
            </a:r>
          </a:p>
          <a:p>
            <a:pPr lvl="1"/>
            <a:r>
              <a:rPr lang="pt-BR" dirty="0"/>
              <a:t>Conjunto</a:t>
            </a:r>
          </a:p>
          <a:p>
            <a:r>
              <a:rPr lang="pt-BR" dirty="0"/>
              <a:t>Neste minicurso, somente as listas e tuplas serão estudadas.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B32960-5B8D-4397-B528-9530B96A0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23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23CCBA3-FDDF-4168-9121-E2FC42E0F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Livros com preenchimento sólido">
            <a:extLst>
              <a:ext uri="{FF2B5EF4-FFF2-40B4-BE49-F238E27FC236}">
                <a16:creationId xmlns:a16="http://schemas.microsoft.com/office/drawing/2014/main" id="{6316B8CE-4CD2-4773-96B4-E6D04276501A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136832"/>
              <a:satOff val="-506"/>
              <a:lumOff val="5293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F576F58-DF20-40DC-BF52-EDDF6E27DE3A}"/>
              </a:ext>
            </a:extLst>
          </p:cNvPr>
          <p:cNvGrpSpPr/>
          <p:nvPr/>
        </p:nvGrpSpPr>
        <p:grpSpPr>
          <a:xfrm>
            <a:off x="7042167" y="1100404"/>
            <a:ext cx="4127142" cy="4106840"/>
            <a:chOff x="7042167" y="1100404"/>
            <a:chExt cx="4127142" cy="4106840"/>
          </a:xfrm>
        </p:grpSpPr>
        <p:pic>
          <p:nvPicPr>
            <p:cNvPr id="8" name="Imagem 7" descr="Ícone&#10;&#10;Descrição gerada automaticamente">
              <a:extLst>
                <a:ext uri="{FF2B5EF4-FFF2-40B4-BE49-F238E27FC236}">
                  <a16:creationId xmlns:a16="http://schemas.microsoft.com/office/drawing/2014/main" id="{FBBA7C0F-C5F7-4546-9C2A-23924D83B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5824" y="2302184"/>
              <a:ext cx="1764322" cy="1764322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800D597F-AF48-469D-BA50-641556A48367}"/>
                </a:ext>
              </a:extLst>
            </p:cNvPr>
            <p:cNvSpPr/>
            <p:nvPr/>
          </p:nvSpPr>
          <p:spPr>
            <a:xfrm rot="18764260">
              <a:off x="8749150" y="1096913"/>
              <a:ext cx="897681" cy="90466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46CFED5-2DB9-44DE-A8E2-D6C590F93AB6}"/>
                </a:ext>
              </a:extLst>
            </p:cNvPr>
            <p:cNvSpPr/>
            <p:nvPr/>
          </p:nvSpPr>
          <p:spPr>
            <a:xfrm rot="18764260">
              <a:off x="10268136" y="2700290"/>
              <a:ext cx="897681" cy="90466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C71C0F16-96FB-47B2-823B-60B75630658D}"/>
                </a:ext>
              </a:extLst>
            </p:cNvPr>
            <p:cNvSpPr/>
            <p:nvPr/>
          </p:nvSpPr>
          <p:spPr>
            <a:xfrm rot="18764260">
              <a:off x="8749148" y="4306072"/>
              <a:ext cx="897681" cy="90466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FFF61E1-7569-41AF-BCFD-171CE82EBD99}"/>
                </a:ext>
              </a:extLst>
            </p:cNvPr>
            <p:cNvSpPr/>
            <p:nvPr/>
          </p:nvSpPr>
          <p:spPr>
            <a:xfrm rot="18764260">
              <a:off x="7230159" y="2700290"/>
              <a:ext cx="897681" cy="90466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32C124B-C9D3-48A3-9EBB-48B006ABE3CE}"/>
                </a:ext>
              </a:extLst>
            </p:cNvPr>
            <p:cNvSpPr txBox="1"/>
            <p:nvPr/>
          </p:nvSpPr>
          <p:spPr>
            <a:xfrm>
              <a:off x="8855700" y="1361390"/>
              <a:ext cx="684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Lista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A8FB1222-DAA5-482E-96BF-50EBA5665072}"/>
                </a:ext>
              </a:extLst>
            </p:cNvPr>
            <p:cNvSpPr txBox="1"/>
            <p:nvPr/>
          </p:nvSpPr>
          <p:spPr>
            <a:xfrm>
              <a:off x="10374691" y="2935058"/>
              <a:ext cx="684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Tupla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7F1E4C21-90E3-4557-B578-8819F3504865}"/>
                </a:ext>
              </a:extLst>
            </p:cNvPr>
            <p:cNvSpPr txBox="1"/>
            <p:nvPr/>
          </p:nvSpPr>
          <p:spPr>
            <a:xfrm>
              <a:off x="8561162" y="4573738"/>
              <a:ext cx="1273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Dicionário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6E8CC5D-0959-4899-A6FB-6E877F6C221E}"/>
                </a:ext>
              </a:extLst>
            </p:cNvPr>
            <p:cNvSpPr txBox="1"/>
            <p:nvPr/>
          </p:nvSpPr>
          <p:spPr>
            <a:xfrm>
              <a:off x="7042167" y="2935058"/>
              <a:ext cx="1273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Conjunto</a:t>
              </a:r>
            </a:p>
          </p:txBody>
        </p:sp>
      </p:grpSp>
      <p:sp>
        <p:nvSpPr>
          <p:cNvPr id="24" name="Retângulo 23">
            <a:extLst>
              <a:ext uri="{FF2B5EF4-FFF2-40B4-BE49-F238E27FC236}">
                <a16:creationId xmlns:a16="http://schemas.microsoft.com/office/drawing/2014/main" id="{8AD6C20F-766C-4410-984C-C94CBB652197}"/>
              </a:ext>
            </a:extLst>
          </p:cNvPr>
          <p:cNvSpPr/>
          <p:nvPr/>
        </p:nvSpPr>
        <p:spPr>
          <a:xfrm>
            <a:off x="6096000" y="-1"/>
            <a:ext cx="6096000" cy="6721475"/>
          </a:xfrm>
          <a:prstGeom prst="rect">
            <a:avLst/>
          </a:prstGeom>
          <a:noFill/>
          <a:ln w="44450">
            <a:solidFill>
              <a:srgbClr val="1DB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51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F41D4-8C0E-4FB1-9797-1F6E1719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1384495" cy="772107"/>
          </a:xfrm>
        </p:spPr>
        <p:txBody>
          <a:bodyPr/>
          <a:lstStyle/>
          <a:p>
            <a:r>
              <a:rPr lang="pt-BR" dirty="0"/>
              <a:t>Listas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43BA-CB5F-43FD-AF31-5555E9ED4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85526"/>
          </a:xfrm>
        </p:spPr>
        <p:txBody>
          <a:bodyPr>
            <a:normAutofit/>
          </a:bodyPr>
          <a:lstStyle/>
          <a:p>
            <a:r>
              <a:rPr lang="pt-BR" dirty="0"/>
              <a:t>São estruturas:</a:t>
            </a:r>
          </a:p>
          <a:p>
            <a:pPr lvl="1"/>
            <a:r>
              <a:rPr lang="pt-BR" dirty="0"/>
              <a:t>Ordenadas: os elementos possuem uma ordem</a:t>
            </a:r>
          </a:p>
          <a:p>
            <a:pPr lvl="1"/>
            <a:r>
              <a:rPr lang="pt-BR" dirty="0"/>
              <a:t>Heterogêneas: é possível armazenar diferentes tipos de dados em uma mesma lista</a:t>
            </a:r>
          </a:p>
          <a:p>
            <a:pPr lvl="1"/>
            <a:r>
              <a:rPr lang="pt-BR" dirty="0"/>
              <a:t>Mutáveis: os elementos podem ser alterados</a:t>
            </a:r>
          </a:p>
          <a:p>
            <a:pPr lvl="1"/>
            <a:r>
              <a:rPr lang="pt-BR" dirty="0"/>
              <a:t>Indexáveis: é possível acessar os valores por meio de um índice</a:t>
            </a:r>
          </a:p>
          <a:p>
            <a:pPr lvl="1"/>
            <a:r>
              <a:rPr lang="pt-BR" dirty="0"/>
              <a:t>Podem ser fatiadas: é possível dividir as listas em subconjuntos</a:t>
            </a:r>
          </a:p>
          <a:p>
            <a:r>
              <a:rPr lang="pt-BR" dirty="0"/>
              <a:t>Como criar uma lista:</a:t>
            </a:r>
          </a:p>
          <a:p>
            <a:pPr lvl="1"/>
            <a:r>
              <a:rPr lang="pt-BR" dirty="0"/>
              <a:t>As listas em Python são representadas por colchetes em que os elementos vem separados por vírgulas</a:t>
            </a:r>
          </a:p>
          <a:p>
            <a:pPr lvl="1"/>
            <a:r>
              <a:rPr lang="pt-BR" dirty="0"/>
              <a:t>Exemplo:</a:t>
            </a:r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B32960-5B8D-4397-B528-9530B96A0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24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23CCBA3-FDDF-4168-9121-E2FC42E0F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Livros com preenchimento sólido">
            <a:extLst>
              <a:ext uri="{FF2B5EF4-FFF2-40B4-BE49-F238E27FC236}">
                <a16:creationId xmlns:a16="http://schemas.microsoft.com/office/drawing/2014/main" id="{6316B8CE-4CD2-4773-96B4-E6D04276501A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136832"/>
              <a:satOff val="-506"/>
              <a:lumOff val="5293"/>
              <a:alphaOff val="0"/>
            </a:schemeClr>
          </a:effectRef>
          <a:fontRef idx="minor">
            <a:schemeClr val="lt1"/>
          </a:fontRef>
        </p:style>
      </p:sp>
      <p:pic>
        <p:nvPicPr>
          <p:cNvPr id="8" name="Imagem 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1530B68-9C38-45A7-B685-904F5EF2A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716" y="4930800"/>
            <a:ext cx="6084568" cy="128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6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F41D4-8C0E-4FB1-9797-1F6E1719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525172" cy="676153"/>
          </a:xfrm>
        </p:spPr>
        <p:txBody>
          <a:bodyPr/>
          <a:lstStyle/>
          <a:p>
            <a:r>
              <a:rPr lang="pt-BR" dirty="0"/>
              <a:t>Tuplas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B32960-5B8D-4397-B528-9530B96A0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25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23CCBA3-FDDF-4168-9121-E2FC42E0F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Livros com preenchimento sólido">
            <a:extLst>
              <a:ext uri="{FF2B5EF4-FFF2-40B4-BE49-F238E27FC236}">
                <a16:creationId xmlns:a16="http://schemas.microsoft.com/office/drawing/2014/main" id="{6316B8CE-4CD2-4773-96B4-E6D04276501A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136832"/>
              <a:satOff val="-506"/>
              <a:lumOff val="5293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F735935-D2D7-472D-A74C-91E1A6FD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87052"/>
          </a:xfrm>
        </p:spPr>
        <p:txBody>
          <a:bodyPr>
            <a:normAutofit/>
          </a:bodyPr>
          <a:lstStyle/>
          <a:p>
            <a:r>
              <a:rPr lang="pt-BR" dirty="0"/>
              <a:t>São estruturas:</a:t>
            </a:r>
          </a:p>
          <a:p>
            <a:pPr lvl="1"/>
            <a:r>
              <a:rPr lang="pt-BR" dirty="0"/>
              <a:t>Ordenadas: os elementos possuem uma ordem</a:t>
            </a:r>
          </a:p>
          <a:p>
            <a:pPr lvl="1"/>
            <a:r>
              <a:rPr lang="pt-BR" dirty="0"/>
              <a:t>Heterogêneas: é possível armazenar diferentes tipos de dados em uma mesma lista</a:t>
            </a:r>
          </a:p>
          <a:p>
            <a:pPr lvl="1"/>
            <a:r>
              <a:rPr lang="pt-BR" dirty="0"/>
              <a:t>Imutáveis: os elementos não podem ser alterados. A alteração de um elemento gera uma nova tupla</a:t>
            </a:r>
          </a:p>
          <a:p>
            <a:pPr lvl="1"/>
            <a:r>
              <a:rPr lang="pt-BR" dirty="0"/>
              <a:t>Indexáveis: é possível acessar os valores por meio de um índices</a:t>
            </a:r>
          </a:p>
          <a:p>
            <a:r>
              <a:rPr lang="pt-BR" dirty="0"/>
              <a:t>Como criar uma tupla:</a:t>
            </a:r>
          </a:p>
          <a:p>
            <a:pPr lvl="1"/>
            <a:r>
              <a:rPr lang="pt-BR" dirty="0"/>
              <a:t>As tuplas em Python são representadas por parênteses em que os elementos vem separados por vírgulas</a:t>
            </a:r>
          </a:p>
          <a:p>
            <a:pPr lvl="1"/>
            <a:r>
              <a:rPr lang="pt-BR" dirty="0"/>
              <a:t>Exemplo: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8" name="Imagem 7" descr="Texto, Carta&#10;&#10;Descrição gerada automaticamente">
            <a:extLst>
              <a:ext uri="{FF2B5EF4-FFF2-40B4-BE49-F238E27FC236}">
                <a16:creationId xmlns:a16="http://schemas.microsoft.com/office/drawing/2014/main" id="{95E943FB-5C08-4AE3-8701-81456DC7A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008" y="4775006"/>
            <a:ext cx="4115984" cy="161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01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F41D4-8C0E-4FB1-9797-1F6E1719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1959591" cy="772107"/>
          </a:xfrm>
        </p:spPr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43BA-CB5F-43FD-AF31-5555E9ED4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2049"/>
            <a:ext cx="10515600" cy="4351338"/>
          </a:xfrm>
        </p:spPr>
        <p:txBody>
          <a:bodyPr/>
          <a:lstStyle/>
          <a:p>
            <a:r>
              <a:rPr lang="pt-BR" dirty="0"/>
              <a:t>Funções são blocos de códigos que realizam tarefas específicas. </a:t>
            </a:r>
          </a:p>
          <a:p>
            <a:r>
              <a:rPr lang="pt-BR" dirty="0"/>
              <a:t>Utilizadas quando uma tarefa é realizada repetidas vezes e em diversas parte do programa.</a:t>
            </a:r>
          </a:p>
          <a:p>
            <a:r>
              <a:rPr lang="pt-BR" dirty="0"/>
              <a:t>Como definir uma função: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lvl="1"/>
            <a:r>
              <a:rPr lang="pt-BR" dirty="0"/>
              <a:t>Utiliza-se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def</a:t>
            </a:r>
            <a:r>
              <a:rPr lang="pt-BR" dirty="0"/>
              <a:t> para definir a função, seguido do nome dessa função e entre parênteses, os parâmetros.</a:t>
            </a:r>
          </a:p>
          <a:p>
            <a:pPr lvl="1"/>
            <a:r>
              <a:rPr lang="pt-BR" dirty="0"/>
              <a:t>Não se esqueça dos dois pontos ‘:’</a:t>
            </a:r>
          </a:p>
          <a:p>
            <a:pPr lvl="1"/>
            <a:r>
              <a:rPr lang="pt-BR" dirty="0"/>
              <a:t>É possível adicionar um texto logo após a definição para descrever a função. Esse texto é chamado de docstring, é colocado entre 3 aspas simples ou duplas e pode ser acessado com o seguinte comando:</a:t>
            </a:r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B32960-5B8D-4397-B528-9530B96A0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26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23CCBA3-FDDF-4168-9121-E2FC42E0F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67749EE-0318-4BEA-B6AC-FE5997FA43B0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326304"/>
              <a:satOff val="-590"/>
              <a:lumOff val="6175"/>
              <a:alphaOff val="0"/>
            </a:schemeClr>
          </a:effectRef>
          <a:fontRef idx="minor">
            <a:schemeClr val="lt1"/>
          </a:fontRef>
        </p:style>
      </p:sp>
      <p:pic>
        <p:nvPicPr>
          <p:cNvPr id="8" name="Imagem 7" descr="Texto&#10;&#10;Descrição gerada automaticamente com confiança baixa">
            <a:extLst>
              <a:ext uri="{FF2B5EF4-FFF2-40B4-BE49-F238E27FC236}">
                <a16:creationId xmlns:a16="http://schemas.microsoft.com/office/drawing/2014/main" id="{E7B6C023-E47E-475C-8E9A-D437BF498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081" y="2974524"/>
            <a:ext cx="5387838" cy="908951"/>
          </a:xfrm>
          <a:prstGeom prst="rect">
            <a:avLst/>
          </a:prstGeom>
        </p:spPr>
      </p:pic>
      <p:pic>
        <p:nvPicPr>
          <p:cNvPr id="10" name="Imagem 9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E1F5952-EB87-4596-B90F-F7C0468B0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750" y="5365032"/>
            <a:ext cx="4680500" cy="9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53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F41D4-8C0E-4FB1-9797-1F6E1719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3719"/>
            <a:ext cx="3747868" cy="772107"/>
          </a:xfrm>
        </p:spPr>
        <p:txBody>
          <a:bodyPr/>
          <a:lstStyle/>
          <a:p>
            <a:r>
              <a:rPr lang="pt-BR" dirty="0"/>
              <a:t>Tipos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43BA-CB5F-43FD-AF31-5555E9ED4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7981"/>
            <a:ext cx="10515600" cy="4351338"/>
          </a:xfrm>
        </p:spPr>
        <p:txBody>
          <a:bodyPr/>
          <a:lstStyle/>
          <a:p>
            <a:r>
              <a:rPr lang="pt-BR" dirty="0"/>
              <a:t>Sem parâmetro e sem retorno: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Com um único parâmetro e sem retorno: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B32960-5B8D-4397-B528-9530B96A0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27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23CCBA3-FDDF-4168-9121-E2FC42E0F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67749EE-0318-4BEA-B6AC-FE5997FA43B0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326304"/>
              <a:satOff val="-590"/>
              <a:lumOff val="6175"/>
              <a:alphaOff val="0"/>
            </a:schemeClr>
          </a:effectRef>
          <a:fontRef idx="minor">
            <a:schemeClr val="lt1"/>
          </a:fontRef>
        </p:style>
      </p:sp>
      <p:pic>
        <p:nvPicPr>
          <p:cNvPr id="10" name="Imagem 9" descr="Texto&#10;&#10;Descrição gerada automaticamente">
            <a:extLst>
              <a:ext uri="{FF2B5EF4-FFF2-40B4-BE49-F238E27FC236}">
                <a16:creationId xmlns:a16="http://schemas.microsoft.com/office/drawing/2014/main" id="{59AF4CCB-1787-4EBA-A9F9-80A12E136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486" y="4033757"/>
            <a:ext cx="4659026" cy="2657193"/>
          </a:xfrm>
          <a:prstGeom prst="rect">
            <a:avLst/>
          </a:prstGeom>
        </p:spPr>
      </p:pic>
      <p:pic>
        <p:nvPicPr>
          <p:cNvPr id="12" name="Imagem 1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11B1CB3-C020-4D4E-9A62-1AA5A10AF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162" y="2047500"/>
            <a:ext cx="3435675" cy="163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9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7DB9F-7D61-4F3D-AE5B-B3AD6EE59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55515"/>
            <a:ext cx="10515600" cy="5346969"/>
          </a:xfrm>
        </p:spPr>
        <p:txBody>
          <a:bodyPr/>
          <a:lstStyle/>
          <a:p>
            <a:r>
              <a:rPr lang="pt-BR" dirty="0"/>
              <a:t>Com múltiplos parâmetros  e com retorno:</a:t>
            </a:r>
          </a:p>
          <a:p>
            <a:pPr lvl="1"/>
            <a:r>
              <a:rPr lang="pt-BR" dirty="0"/>
              <a:t>Para retornar uma valor, coloque-o depois de </a:t>
            </a:r>
            <a:r>
              <a:rPr lang="pt-BR" dirty="0">
                <a:solidFill>
                  <a:srgbClr val="DC75DF"/>
                </a:solidFill>
              </a:rPr>
              <a:t>return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Chamando a função indicando o nome e o valor do parâmetro:</a:t>
            </a:r>
          </a:p>
          <a:p>
            <a:pPr lvl="1"/>
            <a:r>
              <a:rPr lang="pt-BR" dirty="0"/>
              <a:t>Para deixar explícito o parâmetro a ser definido, coloque nome=valor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E3BE9D-BEE0-4F9D-B8BD-33E621C94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28</a:t>
            </a:fld>
            <a:endParaRPr lang="pt-BR" noProof="0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718BF108-26BD-4DF2-B00B-6D764D2B1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436" y="1696332"/>
            <a:ext cx="4987125" cy="1770790"/>
          </a:xfrm>
          <a:prstGeom prst="rect">
            <a:avLst/>
          </a:prstGeom>
        </p:spPr>
      </p:pic>
      <p:pic>
        <p:nvPicPr>
          <p:cNvPr id="9" name="Imagem 8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2F11363-AB77-4440-B3EB-23C60E980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270" y="4832053"/>
            <a:ext cx="5673456" cy="112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81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7DB9F-7D61-4F3D-AE5B-B3AD6EE59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5515"/>
            <a:ext cx="10515600" cy="5346969"/>
          </a:xfrm>
        </p:spPr>
        <p:txBody>
          <a:bodyPr/>
          <a:lstStyle/>
          <a:p>
            <a:r>
              <a:rPr lang="pt-BR" dirty="0"/>
              <a:t>Com retorno de múltiplos valores:</a:t>
            </a:r>
          </a:p>
          <a:p>
            <a:pPr lvl="1"/>
            <a:r>
              <a:rPr lang="pt-BR" dirty="0"/>
              <a:t>Para retornar múltiplos valores, coloque-os entre vírgulas depois de </a:t>
            </a:r>
            <a:r>
              <a:rPr lang="pt-BR" dirty="0">
                <a:solidFill>
                  <a:srgbClr val="DC75DF"/>
                </a:solidFill>
              </a:rPr>
              <a:t>return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E3BE9D-BEE0-4F9D-B8BD-33E621C94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29</a:t>
            </a:fld>
            <a:endParaRPr lang="pt-BR" noProof="0"/>
          </a:p>
        </p:txBody>
      </p:sp>
      <p:pic>
        <p:nvPicPr>
          <p:cNvPr id="12" name="Imagem 11" descr="Texto, Carta&#10;&#10;Descrição gerada automaticamente">
            <a:extLst>
              <a:ext uri="{FF2B5EF4-FFF2-40B4-BE49-F238E27FC236}">
                <a16:creationId xmlns:a16="http://schemas.microsoft.com/office/drawing/2014/main" id="{0DE83366-F393-4243-9D12-8DE31A146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798" y="1704006"/>
            <a:ext cx="4680404" cy="344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17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487"/>
            <a:ext cx="4305300" cy="6707826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/>
          <a:p>
            <a:r>
              <a:rPr lang="pt-BR" dirty="0"/>
              <a:t>Introdução ao Python</a:t>
            </a:r>
          </a:p>
        </p:txBody>
      </p:sp>
      <p:graphicFrame>
        <p:nvGraphicFramePr>
          <p:cNvPr id="10" name="Espaço Reservado para Conteúdo 2" descr="Espaço Reservado para Conteúdo de Lista">
            <a:extLst>
              <a:ext uri="{FF2B5EF4-FFF2-40B4-BE49-F238E27FC236}">
                <a16:creationId xmlns:a16="http://schemas.microsoft.com/office/drawing/2014/main" id="{4DBF5C5D-E8C1-4EFB-87B6-B4245AB40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3527829"/>
              </p:ext>
            </p:extLst>
          </p:nvPr>
        </p:nvGraphicFramePr>
        <p:xfrm>
          <a:off x="4562476" y="365125"/>
          <a:ext cx="6791323" cy="598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Espaço Reservado para o Número do Slide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dirty="0"/>
              <a:t>PÁGINA </a:t>
            </a:r>
            <a:fld id="{4A9B5881-4007-4345-955A-79C2656F0C49}" type="slidenum">
              <a:rPr lang="pt-BR" smtClean="0"/>
              <a:pPr rtl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0338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6A78CB-B7BB-40F2-A5ED-92859C68B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5427"/>
            <a:ext cx="10515600" cy="4351338"/>
          </a:xfrm>
        </p:spPr>
        <p:txBody>
          <a:bodyPr/>
          <a:lstStyle/>
          <a:p>
            <a:r>
              <a:rPr lang="pt-BR" dirty="0"/>
              <a:t>Parâmetros com valor padrão/default:</a:t>
            </a:r>
          </a:p>
          <a:p>
            <a:pPr lvl="1"/>
            <a:r>
              <a:rPr lang="pt-BR" dirty="0"/>
              <a:t>Nesse exemplo, o parâmetro </a:t>
            </a:r>
            <a:r>
              <a:rPr lang="pt-BR" dirty="0">
                <a:solidFill>
                  <a:srgbClr val="30398F"/>
                </a:solidFill>
              </a:rPr>
              <a:t>expoente </a:t>
            </a:r>
            <a:r>
              <a:rPr lang="pt-BR" dirty="0"/>
              <a:t>foi definido com valor padrão igual a 2. Portanto, não será obrigatório defini-lo ao chamar a função.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>
                <a:solidFill>
                  <a:srgbClr val="30398F"/>
                </a:solidFill>
                <a:highlight>
                  <a:srgbClr val="FFFF00"/>
                </a:highlight>
              </a:rPr>
              <a:t>Importante:</a:t>
            </a:r>
          </a:p>
          <a:p>
            <a:pPr lvl="2"/>
            <a:r>
              <a:rPr lang="pt-BR" dirty="0"/>
              <a:t>É necessário definir os parâmetros com valor padrão após os que não possuem. Caso contrário, será apresentado um erro.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EB28CC3-3097-4A9A-BC0E-D40D60B107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30</a:t>
            </a:fld>
            <a:endParaRPr lang="pt-BR" noProof="0"/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8ED7744A-BE35-401B-BDC3-BA157422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453" y="2041122"/>
            <a:ext cx="6483094" cy="173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15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1E2FC9-3FBE-4BC2-9B14-F674EF26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6775"/>
            <a:ext cx="10515600" cy="5600188"/>
          </a:xfrm>
        </p:spPr>
        <p:txBody>
          <a:bodyPr/>
          <a:lstStyle/>
          <a:p>
            <a:r>
              <a:rPr lang="pt-BR" dirty="0"/>
              <a:t>Com número arbitrário de parâmetros:</a:t>
            </a:r>
          </a:p>
          <a:p>
            <a:pPr lvl="1"/>
            <a:r>
              <a:rPr lang="pt-BR" dirty="0"/>
              <a:t>Para definir uma função com a quantidade de argumentos indefinida, basta colocar um asterisco(*) antes do parâmetro.</a:t>
            </a:r>
          </a:p>
          <a:p>
            <a:pPr lvl="1"/>
            <a:r>
              <a:rPr lang="pt-BR" dirty="0"/>
              <a:t>Os valores serão passados com uma tupla para a função.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E3BBD80-7716-4667-B3D1-C32BB126F2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31</a:t>
            </a:fld>
            <a:endParaRPr lang="pt-BR" noProof="0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12714611-D4ED-43FB-B072-961B1B35F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954" y="2161613"/>
            <a:ext cx="5396092" cy="35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39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62136E-0474-4FDE-B190-B03A150E0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810" y="686141"/>
            <a:ext cx="10515600" cy="5855335"/>
          </a:xfrm>
        </p:spPr>
        <p:txBody>
          <a:bodyPr>
            <a:normAutofit/>
          </a:bodyPr>
          <a:lstStyle/>
          <a:p>
            <a:r>
              <a:rPr lang="pt-BR" dirty="0"/>
              <a:t>Com recursão:</a:t>
            </a:r>
          </a:p>
          <a:p>
            <a:pPr lvl="1"/>
            <a:r>
              <a:rPr lang="pt-BR" dirty="0"/>
              <a:t>É uma função que chama a si mesma.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r>
              <a:rPr lang="pt-BR" dirty="0"/>
              <a:t>Funções built-in:</a:t>
            </a:r>
          </a:p>
          <a:p>
            <a:pPr lvl="1"/>
            <a:r>
              <a:rPr lang="pt-BR" dirty="0"/>
              <a:t>Funções que já vêm incorporadas na linguagem. </a:t>
            </a:r>
          </a:p>
          <a:p>
            <a:pPr lvl="1"/>
            <a:r>
              <a:rPr lang="pt-BR" dirty="0"/>
              <a:t>Estão disponíveis a qualquer momento e não necessitam de nenhuma importação.  </a:t>
            </a:r>
          </a:p>
          <a:p>
            <a:pPr lvl="1"/>
            <a:r>
              <a:rPr lang="pt-BR" dirty="0"/>
              <a:t>Segue um link com a lista dessas funções: </a:t>
            </a:r>
            <a:r>
              <a:rPr lang="pt-BR" dirty="0">
                <a:hlinkClick r:id="rId2"/>
              </a:rPr>
              <a:t>https://docs.python.org/pt-br/3.6/library/functions.html</a:t>
            </a: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9EA709C-CD83-4046-A532-F45461B132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32</a:t>
            </a:fld>
            <a:endParaRPr lang="pt-BR" noProof="0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B2508510-7AE3-455C-98FA-E97A6EA89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680" y="1622013"/>
            <a:ext cx="3704071" cy="271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66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F41D4-8C0E-4FB1-9797-1F6E1719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4115937" cy="772107"/>
          </a:xfrm>
        </p:spPr>
        <p:txBody>
          <a:bodyPr/>
          <a:lstStyle/>
          <a:p>
            <a:r>
              <a:rPr lang="pt-BR" dirty="0"/>
              <a:t>Mensagens de erro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43BA-CB5F-43FD-AF31-5555E9ED4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mensagens de erro são importantes pois indicam possíveis falhas no algoritmo. Elas indicam o que está ocorrendo e onde, por isso é necessário ler com calma.</a:t>
            </a:r>
          </a:p>
          <a:p>
            <a:r>
              <a:rPr lang="pt-BR" dirty="0"/>
              <a:t>Pode-se dizer que há dois tipos de erros, os de sintaxe e as exceções.</a:t>
            </a:r>
          </a:p>
          <a:p>
            <a:r>
              <a:rPr lang="pt-BR" dirty="0"/>
              <a:t>Erros de sintaxe:</a:t>
            </a:r>
          </a:p>
          <a:p>
            <a:pPr lvl="1"/>
            <a:r>
              <a:rPr lang="pt-BR" dirty="0"/>
              <a:t>Erro bastante comum. </a:t>
            </a:r>
          </a:p>
          <a:p>
            <a:pPr lvl="1"/>
            <a:r>
              <a:rPr lang="pt-BR" dirty="0"/>
              <a:t>Ocorre quando um símbolo foi esquecido ou colocado de forma incorreta.</a:t>
            </a:r>
          </a:p>
          <a:p>
            <a:pPr lvl="1"/>
            <a:r>
              <a:rPr lang="pt-BR" dirty="0"/>
              <a:t>É indicado por uma seta.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B32960-5B8D-4397-B528-9530B96A0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33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23CCBA3-FDDF-4168-9121-E2FC42E0F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8" name="Retângulo 7" descr="Selo cruz com preenchimento sólido">
            <a:extLst>
              <a:ext uri="{FF2B5EF4-FFF2-40B4-BE49-F238E27FC236}">
                <a16:creationId xmlns:a16="http://schemas.microsoft.com/office/drawing/2014/main" id="{1538C6B2-0E82-4769-B0BF-A4407874D240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515776"/>
              <a:satOff val="-674"/>
              <a:lumOff val="7057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A429B2AA-F496-428C-BC28-9040E2972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031" y="4149330"/>
            <a:ext cx="5317938" cy="22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19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DF8F32-0026-42ED-8F2C-D8CAF1816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2708"/>
            <a:ext cx="10515600" cy="5614255"/>
          </a:xfrm>
        </p:spPr>
        <p:txBody>
          <a:bodyPr/>
          <a:lstStyle/>
          <a:p>
            <a:r>
              <a:rPr lang="pt-BR" dirty="0"/>
              <a:t>Exceções:</a:t>
            </a:r>
          </a:p>
          <a:p>
            <a:pPr lvl="1"/>
            <a:r>
              <a:rPr lang="pt-BR" dirty="0"/>
              <a:t>Erros que ocorrem em tempo de execução.</a:t>
            </a:r>
          </a:p>
          <a:p>
            <a:pPr lvl="1"/>
            <a:r>
              <a:rPr lang="pt-BR" dirty="0"/>
              <a:t>Exemplos: </a:t>
            </a:r>
          </a:p>
          <a:p>
            <a:pPr lvl="2"/>
            <a:r>
              <a:rPr lang="pt-BR" dirty="0"/>
              <a:t>ZeroDivisionError: divisão por zero.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lvl="2"/>
            <a:r>
              <a:rPr lang="pt-BR" dirty="0"/>
              <a:t>TypeError: operações com tipos de dados incompatíveis.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781FAB-F7A2-4586-8347-994F86518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34</a:t>
            </a:fld>
            <a:endParaRPr lang="pt-BR" noProof="0"/>
          </a:p>
        </p:txBody>
      </p:sp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E9A5D92-3D95-4F80-B533-0F9FFFA69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969" y="1852010"/>
            <a:ext cx="5630061" cy="1743318"/>
          </a:xfrm>
          <a:prstGeom prst="rect">
            <a:avLst/>
          </a:prstGeom>
        </p:spPr>
      </p:pic>
      <p:pic>
        <p:nvPicPr>
          <p:cNvPr id="9" name="Imagem 8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8876003A-5E69-4FC3-9030-184832626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811" y="3959840"/>
            <a:ext cx="5382376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72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C0B8C5-F3C9-4699-B831-E6CCDC442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3723"/>
            <a:ext cx="10515600" cy="5403240"/>
          </a:xfrm>
        </p:spPr>
        <p:txBody>
          <a:bodyPr/>
          <a:lstStyle/>
          <a:p>
            <a:pPr lvl="2"/>
            <a:r>
              <a:rPr lang="pt-BR" dirty="0"/>
              <a:t>NameError: variável não declarada.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2"/>
            <a:r>
              <a:rPr lang="pt-BR" dirty="0"/>
              <a:t>IdentationError: erro de indentação.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C46F686-5E4F-4E68-834D-0AA6BCCFC2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35</a:t>
            </a:fld>
            <a:endParaRPr lang="pt-BR" noProof="0"/>
          </a:p>
        </p:txBody>
      </p:sp>
      <p:pic>
        <p:nvPicPr>
          <p:cNvPr id="6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04D0A1E9-73EC-4D2F-BA6A-913800E92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835" y="1376679"/>
            <a:ext cx="5818773" cy="1925712"/>
          </a:xfrm>
          <a:prstGeom prst="rect">
            <a:avLst/>
          </a:prstGeom>
        </p:spPr>
      </p:pic>
      <p:pic>
        <p:nvPicPr>
          <p:cNvPr id="8" name="Imagem 7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0B5D8380-A2D9-437A-91DF-9A5E3393C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823" y="4158995"/>
            <a:ext cx="5392796" cy="211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77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6D689-AE66-4253-93C9-B22AE955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21473"/>
          </a:xfrm>
        </p:spPr>
        <p:txBody>
          <a:bodyPr/>
          <a:lstStyle/>
          <a:p>
            <a:pPr algn="ctr"/>
            <a:r>
              <a:rPr lang="pt-BR" dirty="0"/>
              <a:t>Análise e Processamento de Dados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D12B73-D099-49C8-8BA9-F5D2E19BA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33974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D641432-D504-4083-9498-3631E4B3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06" y="456820"/>
            <a:ext cx="9206132" cy="1326105"/>
          </a:xfrm>
        </p:spPr>
        <p:txBody>
          <a:bodyPr/>
          <a:lstStyle/>
          <a:p>
            <a:r>
              <a:rPr lang="pt-BR" dirty="0"/>
              <a:t>Geração e análise de dados com a biblioteca Numpy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B6BE1C-CAF9-494C-846F-BC216C173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606" y="2188899"/>
            <a:ext cx="7785296" cy="4016231"/>
          </a:xfrm>
        </p:spPr>
        <p:txBody>
          <a:bodyPr>
            <a:normAutofit/>
          </a:bodyPr>
          <a:lstStyle/>
          <a:p>
            <a:r>
              <a:rPr lang="pt-BR" dirty="0"/>
              <a:t>Numpy é uma biblioteca com funções para se trabalhar com computação numérica.</a:t>
            </a:r>
          </a:p>
          <a:p>
            <a:r>
              <a:rPr lang="pt-BR" dirty="0"/>
              <a:t>Seu principal objeto são os arrays(como vetores e matrizes) multidimensionais.</a:t>
            </a:r>
          </a:p>
          <a:p>
            <a:r>
              <a:rPr lang="pt-BR" dirty="0"/>
              <a:t>Usada em diversas tarefas como:</a:t>
            </a:r>
          </a:p>
          <a:p>
            <a:pPr lvl="1"/>
            <a:r>
              <a:rPr lang="pt-BR" dirty="0"/>
              <a:t>No treinamento de modelos de machine learning</a:t>
            </a:r>
          </a:p>
          <a:p>
            <a:pPr lvl="1"/>
            <a:r>
              <a:rPr lang="pt-BR" dirty="0"/>
              <a:t>Processamento de imagem e computação gráfica</a:t>
            </a:r>
          </a:p>
          <a:p>
            <a:pPr lvl="1"/>
            <a:r>
              <a:rPr lang="pt-BR" dirty="0"/>
              <a:t>Álgebra linear</a:t>
            </a:r>
          </a:p>
          <a:p>
            <a:pPr lvl="1"/>
            <a:r>
              <a:rPr lang="pt-BR" dirty="0"/>
              <a:t>Geração de números aleatórios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r>
              <a:rPr lang="pt-BR" dirty="0"/>
              <a:t>Documentação: </a:t>
            </a:r>
            <a:r>
              <a:rPr lang="pt-BR" dirty="0">
                <a:hlinkClick r:id="rId2"/>
              </a:rPr>
              <a:t>https://numpy.org/doc/stable/reference/index.html</a:t>
            </a:r>
            <a:endParaRPr lang="pt-BR" dirty="0"/>
          </a:p>
          <a:p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D328CD-0D66-4FC0-9D2B-AA7E0EE613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37</a:t>
            </a:fld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502D8E0-BA84-4451-838A-53DCDCFE6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523FA2-CF70-4F6C-8BCE-FEBA01DD533B}"/>
              </a:ext>
            </a:extLst>
          </p:cNvPr>
          <p:cNvSpPr/>
          <p:nvPr/>
        </p:nvSpPr>
        <p:spPr>
          <a:xfrm>
            <a:off x="1421987" y="6391211"/>
            <a:ext cx="284844" cy="30052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00" b="-3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A6160A-705E-4A96-BD88-FEB11F651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490" y="3100173"/>
            <a:ext cx="5286510" cy="244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638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D328CD-0D66-4FC0-9D2B-AA7E0EE613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38</a:t>
            </a:fld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502D8E0-BA84-4451-838A-53DCDCFE6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523FA2-CF70-4F6C-8BCE-FEBA01DD533B}"/>
              </a:ext>
            </a:extLst>
          </p:cNvPr>
          <p:cNvSpPr/>
          <p:nvPr/>
        </p:nvSpPr>
        <p:spPr>
          <a:xfrm>
            <a:off x="1421987" y="6391211"/>
            <a:ext cx="284844" cy="30052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00" b="-3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0AA68B2-2243-4B34-B2F3-88D8375D581D}"/>
              </a:ext>
            </a:extLst>
          </p:cNvPr>
          <p:cNvSpPr txBox="1"/>
          <p:nvPr/>
        </p:nvSpPr>
        <p:spPr>
          <a:xfrm>
            <a:off x="1145309" y="429457"/>
            <a:ext cx="2704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83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 que são os arrays?</a:t>
            </a:r>
          </a:p>
        </p:txBody>
      </p:sp>
      <p:pic>
        <p:nvPicPr>
          <p:cNvPr id="1026" name="Picture 2" descr="Tutorial NumPy: os primeiros passos em computação numérica e tratamento de  dados - ABRACD - ASSOCIAÇÃO BRASILEIRA DE CIÊNCIA DE DADOS">
            <a:extLst>
              <a:ext uri="{FF2B5EF4-FFF2-40B4-BE49-F238E27FC236}">
                <a16:creationId xmlns:a16="http://schemas.microsoft.com/office/drawing/2014/main" id="{8E4BA94F-8A97-4D25-A773-1BE3B31DA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66" y="1209590"/>
            <a:ext cx="7940867" cy="443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741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D641432-D504-4083-9498-3631E4B3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856"/>
            <a:ext cx="7950958" cy="1326105"/>
          </a:xfrm>
        </p:spPr>
        <p:txBody>
          <a:bodyPr/>
          <a:lstStyle/>
          <a:p>
            <a:r>
              <a:rPr lang="pt-BR" dirty="0"/>
              <a:t>Visualização de dados com Matplotlib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B6BE1C-CAF9-494C-846F-BC216C173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5257801" cy="3204821"/>
          </a:xfrm>
        </p:spPr>
        <p:txBody>
          <a:bodyPr>
            <a:normAutofit/>
          </a:bodyPr>
          <a:lstStyle/>
          <a:p>
            <a:r>
              <a:rPr lang="pt-BR" dirty="0"/>
              <a:t>O Matplotlib é uma biblioteca para construção de gráficos em Python.</a:t>
            </a:r>
          </a:p>
          <a:p>
            <a:r>
              <a:rPr lang="pt-BR" dirty="0"/>
              <a:t>É possível construir:</a:t>
            </a:r>
          </a:p>
          <a:p>
            <a:pPr lvl="1"/>
            <a:r>
              <a:rPr lang="pt-BR" dirty="0"/>
              <a:t>Gráficos 2D</a:t>
            </a:r>
          </a:p>
          <a:p>
            <a:pPr lvl="1"/>
            <a:r>
              <a:rPr lang="pt-BR" dirty="0"/>
              <a:t>Gráficos 3D</a:t>
            </a:r>
          </a:p>
          <a:p>
            <a:pPr lvl="1"/>
            <a:r>
              <a:rPr lang="pt-BR" dirty="0"/>
              <a:t>Histogramas</a:t>
            </a:r>
          </a:p>
          <a:p>
            <a:pPr lvl="1"/>
            <a:r>
              <a:rPr lang="pt-BR" dirty="0"/>
              <a:t>Gráficos de pizza</a:t>
            </a:r>
          </a:p>
          <a:p>
            <a:pPr lvl="1"/>
            <a:r>
              <a:rPr lang="pt-BR" dirty="0"/>
              <a:t>Superfícies de contorno e etc.</a:t>
            </a:r>
          </a:p>
          <a:p>
            <a:r>
              <a:rPr lang="pt-BR" dirty="0"/>
              <a:t>Documentação: </a:t>
            </a:r>
            <a:r>
              <a:rPr lang="pt-BR" dirty="0">
                <a:hlinkClick r:id="rId2"/>
              </a:rPr>
              <a:t>https://matplotlib.org/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D328CD-0D66-4FC0-9D2B-AA7E0EE613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39</a:t>
            </a:fld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502D8E0-BA84-4451-838A-53DCDCFE6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B92B697-1C8A-4627-9872-35830B6AC296}"/>
              </a:ext>
            </a:extLst>
          </p:cNvPr>
          <p:cNvSpPr/>
          <p:nvPr/>
        </p:nvSpPr>
        <p:spPr>
          <a:xfrm>
            <a:off x="1389613" y="6361475"/>
            <a:ext cx="349591" cy="36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515776"/>
              <a:satOff val="-674"/>
              <a:lumOff val="7057"/>
              <a:alphaOff val="0"/>
            </a:schemeClr>
          </a:effectRef>
          <a:fontRef idx="minor">
            <a:schemeClr val="lt1"/>
          </a:fontRef>
        </p:style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34DB1E50-ED28-4810-B661-1061BCED6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490" y="1927954"/>
            <a:ext cx="5426693" cy="443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251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"/>
            <a:ext cx="4687437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/>
          <a:p>
            <a:r>
              <a:rPr lang="pt-BR" dirty="0"/>
              <a:t>Análise e Processamento de Dados</a:t>
            </a:r>
          </a:p>
        </p:txBody>
      </p:sp>
      <p:graphicFrame>
        <p:nvGraphicFramePr>
          <p:cNvPr id="10" name="Espaço Reservado para Conteúdo 2" descr="Espaço Reservado para Conteúdo de Lista">
            <a:extLst>
              <a:ext uri="{FF2B5EF4-FFF2-40B4-BE49-F238E27FC236}">
                <a16:creationId xmlns:a16="http://schemas.microsoft.com/office/drawing/2014/main" id="{4DBF5C5D-E8C1-4EFB-87B6-B4245AB40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6386397"/>
              </p:ext>
            </p:extLst>
          </p:nvPr>
        </p:nvGraphicFramePr>
        <p:xfrm>
          <a:off x="4981577" y="368301"/>
          <a:ext cx="6791323" cy="598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Espaço Reservado para o Número do Slide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dirty="0"/>
              <a:t>PÁGINA </a:t>
            </a:r>
            <a:fld id="{4A9B5881-4007-4345-955A-79C2656F0C49}" type="slidenum">
              <a:rPr lang="pt-BR" smtClean="0"/>
              <a:pPr rtl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9261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F1650C-4320-4733-A6A4-BB73B9AD2F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 fontScale="92500"/>
          </a:bodyPr>
          <a:lstStyle/>
          <a:p>
            <a:pPr rtl="0">
              <a:spcAft>
                <a:spcPts val="600"/>
              </a:spcAft>
            </a:pPr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>
                <a:spcAft>
                  <a:spcPts val="600"/>
                </a:spcAft>
              </a:pPr>
              <a:t>40</a:t>
            </a:fld>
            <a:endParaRPr lang="pt-BR" noProof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D4F12C1-1257-4A6C-9B1A-628738CD7D8C}"/>
              </a:ext>
            </a:extLst>
          </p:cNvPr>
          <p:cNvSpPr txBox="1"/>
          <p:nvPr/>
        </p:nvSpPr>
        <p:spPr>
          <a:xfrm>
            <a:off x="1037492" y="724878"/>
            <a:ext cx="845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83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sz="2000" dirty="0">
                <a:solidFill>
                  <a:prstClr val="white"/>
                </a:solidFill>
                <a:latin typeface="Calibri"/>
              </a:rPr>
              <a:t>Principais componentes de um gráfico: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Imagem 11" descr="Gráfico, Gráfico de linhas&#10;&#10;Descrição gerada automaticamente">
            <a:extLst>
              <a:ext uri="{FF2B5EF4-FFF2-40B4-BE49-F238E27FC236}">
                <a16:creationId xmlns:a16="http://schemas.microsoft.com/office/drawing/2014/main" id="{196B2DF1-9563-483B-BE2A-FC3404783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9"/>
          <a:stretch/>
        </p:blipFill>
        <p:spPr>
          <a:xfrm>
            <a:off x="3221501" y="1377184"/>
            <a:ext cx="5387927" cy="461122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1C663803-C568-4D4F-B773-09D9C093F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D9B668F-8B3E-4A72-BF93-8AE2D72481AB}"/>
              </a:ext>
            </a:extLst>
          </p:cNvPr>
          <p:cNvSpPr/>
          <p:nvPr/>
        </p:nvSpPr>
        <p:spPr>
          <a:xfrm>
            <a:off x="1389613" y="6361475"/>
            <a:ext cx="349591" cy="36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515776"/>
              <a:satOff val="-674"/>
              <a:lumOff val="7057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5667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6D689-AE66-4253-93C9-B22AE955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21473"/>
          </a:xfrm>
        </p:spPr>
        <p:txBody>
          <a:bodyPr/>
          <a:lstStyle/>
          <a:p>
            <a:pPr algn="ctr"/>
            <a:r>
              <a:rPr lang="pt-BR" dirty="0"/>
              <a:t>Agradeço pela atenção!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D12B73-D099-49C8-8BA9-F5D2E19BA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41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6413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B3E559-685D-4117-89BC-DB9550B05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Notebooks com os exemplos e exercícios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165814-25A6-47C4-974E-7720C43BE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curso será dividido em 5 partes:</a:t>
            </a:r>
          </a:p>
          <a:p>
            <a:pPr lvl="1"/>
            <a:r>
              <a:rPr lang="pt-BR" dirty="0"/>
              <a:t>Parte I:</a:t>
            </a:r>
          </a:p>
          <a:p>
            <a:pPr lvl="2"/>
            <a:r>
              <a:rPr lang="pt-BR" dirty="0"/>
              <a:t>Tipos de dados e operadores</a:t>
            </a:r>
          </a:p>
          <a:p>
            <a:pPr lvl="2"/>
            <a:r>
              <a:rPr lang="pt-BR" dirty="0"/>
              <a:t>Notebook: </a:t>
            </a:r>
          </a:p>
          <a:p>
            <a:pPr lvl="1"/>
            <a:r>
              <a:rPr lang="pt-BR" dirty="0"/>
              <a:t>Parte II:</a:t>
            </a:r>
          </a:p>
          <a:p>
            <a:pPr lvl="2"/>
            <a:r>
              <a:rPr lang="pt-BR" dirty="0"/>
              <a:t>Controle de fluxo, laços de repetição e coleções de dados</a:t>
            </a:r>
          </a:p>
          <a:p>
            <a:pPr lvl="2"/>
            <a:r>
              <a:rPr lang="pt-BR" dirty="0"/>
              <a:t>Notebook:</a:t>
            </a:r>
          </a:p>
          <a:p>
            <a:pPr lvl="1"/>
            <a:r>
              <a:rPr lang="pt-BR" dirty="0"/>
              <a:t>Parte III:</a:t>
            </a:r>
          </a:p>
          <a:p>
            <a:pPr lvl="2"/>
            <a:r>
              <a:rPr lang="pt-BR" dirty="0"/>
              <a:t>Funções e mensagens de erro</a:t>
            </a:r>
          </a:p>
          <a:p>
            <a:pPr lvl="2"/>
            <a:r>
              <a:rPr lang="pt-BR" dirty="0"/>
              <a:t>Notebook:</a:t>
            </a:r>
          </a:p>
          <a:p>
            <a:pPr lvl="1"/>
            <a:r>
              <a:rPr lang="pt-BR" dirty="0"/>
              <a:t>Parte IV:</a:t>
            </a:r>
          </a:p>
          <a:p>
            <a:pPr lvl="2"/>
            <a:r>
              <a:rPr lang="pt-BR" dirty="0"/>
              <a:t>Geração e análise de dados com a biblioteca Numpy</a:t>
            </a:r>
          </a:p>
          <a:p>
            <a:pPr lvl="2"/>
            <a:r>
              <a:rPr lang="pt-BR" dirty="0"/>
              <a:t>Notebook:</a:t>
            </a:r>
          </a:p>
          <a:p>
            <a:pPr lvl="1"/>
            <a:r>
              <a:rPr lang="pt-BR" dirty="0"/>
              <a:t>Parte V:</a:t>
            </a:r>
          </a:p>
          <a:p>
            <a:pPr lvl="2"/>
            <a:r>
              <a:rPr lang="pt-BR" dirty="0"/>
              <a:t>Visualização de dados com Matplotlib</a:t>
            </a:r>
          </a:p>
          <a:p>
            <a:pPr lvl="2"/>
            <a:r>
              <a:rPr lang="pt-BR" dirty="0"/>
              <a:t>Notebook:</a:t>
            </a:r>
          </a:p>
          <a:p>
            <a:r>
              <a:rPr lang="pt-BR" dirty="0"/>
              <a:t>Link do repositório no GitHub: </a:t>
            </a:r>
            <a:r>
              <a:rPr lang="pt-BR" dirty="0" err="1">
                <a:hlinkClick r:id="rId3"/>
              </a:rPr>
              <a:t>MinursoPythonGitHub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0924077-DE94-4C43-9209-972041BFF2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87885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6D689-AE66-4253-93C9-B22AE955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21473"/>
          </a:xfrm>
        </p:spPr>
        <p:txBody>
          <a:bodyPr/>
          <a:lstStyle/>
          <a:p>
            <a:pPr algn="ctr"/>
            <a:r>
              <a:rPr lang="pt-BR" dirty="0"/>
              <a:t>Introdução ao Python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D12B73-D099-49C8-8BA9-F5D2E19BA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69541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uido van Rossum – Wikipédia, a enciclopédia livre">
            <a:extLst>
              <a:ext uri="{FF2B5EF4-FFF2-40B4-BE49-F238E27FC236}">
                <a16:creationId xmlns:a16="http://schemas.microsoft.com/office/drawing/2014/main" id="{2D07D46C-5B22-40E1-9813-709117D70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67" y="-1"/>
            <a:ext cx="4460633" cy="672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ítulo 21">
            <a:extLst>
              <a:ext uri="{FF2B5EF4-FFF2-40B4-BE49-F238E27FC236}">
                <a16:creationId xmlns:a16="http://schemas.microsoft.com/office/drawing/2014/main" id="{07F98CC2-D9E8-466D-909C-E3EB2B91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6273800" cy="772107"/>
          </a:xfrm>
        </p:spPr>
        <p:txBody>
          <a:bodyPr/>
          <a:lstStyle/>
          <a:p>
            <a:r>
              <a:rPr lang="pt-BR" dirty="0"/>
              <a:t>Um pouco sobre a linguagem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6A4B49-27C8-46B6-8B11-AD7E8F615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22660" cy="4351338"/>
          </a:xfrm>
        </p:spPr>
        <p:txBody>
          <a:bodyPr rtlCol="0">
            <a:normAutofit lnSpcReduction="10000"/>
          </a:bodyPr>
          <a:lstStyle/>
          <a:p>
            <a:r>
              <a:rPr lang="pt-BR" noProof="1"/>
              <a:t>Criada em 1989 pelo matemático holandês Guido Van Rossum.</a:t>
            </a:r>
          </a:p>
          <a:p>
            <a:r>
              <a:rPr lang="pt-BR" noProof="1"/>
              <a:t>Guido desenvolveu o Python enquanto trabalhava no instituto nacional de pesquisa em matemática e ciência da computação na Holanda - Centrum  Wiskunde en Informatica(CWI) onde desenvolvia projetos com a linguagem ABC.</a:t>
            </a:r>
          </a:p>
          <a:p>
            <a:r>
              <a:rPr lang="pt-BR" noProof="1"/>
              <a:t>Python é uma linguagem de programação:</a:t>
            </a:r>
          </a:p>
          <a:p>
            <a:pPr lvl="1"/>
            <a:r>
              <a:rPr lang="pt-BR" noProof="1"/>
              <a:t>Alto nível</a:t>
            </a:r>
          </a:p>
          <a:p>
            <a:pPr lvl="1"/>
            <a:r>
              <a:rPr lang="pt-BR" noProof="1"/>
              <a:t>Multi-paradigma</a:t>
            </a:r>
          </a:p>
          <a:p>
            <a:pPr lvl="1"/>
            <a:r>
              <a:rPr lang="pt-BR" noProof="1"/>
              <a:t>Multiplataforma</a:t>
            </a:r>
          </a:p>
          <a:p>
            <a:pPr lvl="1"/>
            <a:r>
              <a:rPr lang="pt-BR" noProof="1"/>
              <a:t>Dinâmica</a:t>
            </a:r>
          </a:p>
          <a:p>
            <a:pPr lvl="1"/>
            <a:r>
              <a:rPr lang="pt-BR" noProof="1"/>
              <a:t>Interpretada</a:t>
            </a:r>
          </a:p>
          <a:p>
            <a:pPr lvl="1"/>
            <a:r>
              <a:rPr lang="pt-BR" noProof="1"/>
              <a:t>Gratuita</a:t>
            </a:r>
          </a:p>
          <a:p>
            <a:pPr lvl="1"/>
            <a:r>
              <a:rPr lang="pt-BR" noProof="1"/>
              <a:t>Código aberto</a:t>
            </a:r>
          </a:p>
          <a:p>
            <a:endParaRPr lang="pt-BR" noProof="1"/>
          </a:p>
          <a:p>
            <a:endParaRPr lang="pt-BR" noProof="1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r>
              <a:rPr lang="pt-BR"/>
              <a:t>PÁGINA </a:t>
            </a:r>
            <a:fld id="{4A9B5881-4007-4345-955A-79C2656F0C49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2C2DB72-01A8-424A-8CEF-8BD2418A8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4CBF2D5-94EE-4271-B9CE-E3324526E7AE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983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78A76AC-D305-4496-9E45-16BC7B8393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8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3024172-1101-4348-9D6C-43EF8491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E838C4B-DC89-4235-8B44-595C736EEA0F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7D23023D-4F6E-4A45-B24C-17F55A05D4E3}"/>
              </a:ext>
            </a:extLst>
          </p:cNvPr>
          <p:cNvGrpSpPr/>
          <p:nvPr/>
        </p:nvGrpSpPr>
        <p:grpSpPr>
          <a:xfrm>
            <a:off x="3225295" y="674661"/>
            <a:ext cx="5198286" cy="5508677"/>
            <a:chOff x="3450158" y="698149"/>
            <a:chExt cx="5198286" cy="5508677"/>
          </a:xfrm>
        </p:grpSpPr>
        <p:pic>
          <p:nvPicPr>
            <p:cNvPr id="8" name="Imagem 7" descr="Ícone&#10;&#10;Descrição gerada automaticamente">
              <a:extLst>
                <a:ext uri="{FF2B5EF4-FFF2-40B4-BE49-F238E27FC236}">
                  <a16:creationId xmlns:a16="http://schemas.microsoft.com/office/drawing/2014/main" id="{85C0E140-F0CA-428C-B865-944EE78BE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6086" y="2577360"/>
              <a:ext cx="1764322" cy="1764322"/>
            </a:xfrm>
            <a:prstGeom prst="rect">
              <a:avLst/>
            </a:prstGeom>
          </p:spPr>
        </p:pic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885BAE00-E04E-46BD-A99A-23F7E3E6588A}"/>
                </a:ext>
              </a:extLst>
            </p:cNvPr>
            <p:cNvGrpSpPr/>
            <p:nvPr/>
          </p:nvGrpSpPr>
          <p:grpSpPr>
            <a:xfrm>
              <a:off x="7070408" y="3512549"/>
              <a:ext cx="1578036" cy="1503757"/>
              <a:chOff x="5306982" y="430238"/>
              <a:chExt cx="1578036" cy="1503757"/>
            </a:xfrm>
            <a:solidFill>
              <a:srgbClr val="FFC000"/>
            </a:solidFill>
          </p:grpSpPr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F193C263-B128-4324-A7A1-DD383AE678C6}"/>
                  </a:ext>
                </a:extLst>
              </p:cNvPr>
              <p:cNvSpPr/>
              <p:nvPr/>
            </p:nvSpPr>
            <p:spPr>
              <a:xfrm>
                <a:off x="5306982" y="430238"/>
                <a:ext cx="1578036" cy="150375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A952E395-7996-43B1-A62A-B5CA71A5E243}"/>
                  </a:ext>
                </a:extLst>
              </p:cNvPr>
              <p:cNvSpPr txBox="1"/>
              <p:nvPr/>
            </p:nvSpPr>
            <p:spPr>
              <a:xfrm>
                <a:off x="5500715" y="858950"/>
                <a:ext cx="1190569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Aplicações Desktop</a:t>
                </a:r>
              </a:p>
            </p:txBody>
          </p:sp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9A538DA7-A353-4786-A2FE-070A335EF24C}"/>
                </a:ext>
              </a:extLst>
            </p:cNvPr>
            <p:cNvGrpSpPr/>
            <p:nvPr/>
          </p:nvGrpSpPr>
          <p:grpSpPr>
            <a:xfrm>
              <a:off x="7070408" y="1647405"/>
              <a:ext cx="1578036" cy="1503757"/>
              <a:chOff x="5306982" y="430238"/>
              <a:chExt cx="1578036" cy="1503757"/>
            </a:xfrm>
            <a:solidFill>
              <a:srgbClr val="00B050"/>
            </a:solidFill>
          </p:grpSpPr>
          <p:sp>
            <p:nvSpPr>
              <p:cNvPr id="53" name="Elipse 52">
                <a:extLst>
                  <a:ext uri="{FF2B5EF4-FFF2-40B4-BE49-F238E27FC236}">
                    <a16:creationId xmlns:a16="http://schemas.microsoft.com/office/drawing/2014/main" id="{B64260C8-3590-4BCF-BB70-9388FC6E5EC1}"/>
                  </a:ext>
                </a:extLst>
              </p:cNvPr>
              <p:cNvSpPr/>
              <p:nvPr/>
            </p:nvSpPr>
            <p:spPr>
              <a:xfrm>
                <a:off x="5306982" y="430238"/>
                <a:ext cx="1578036" cy="150375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B515998E-F6EF-428F-BED5-421D56DDE592}"/>
                  </a:ext>
                </a:extLst>
              </p:cNvPr>
              <p:cNvSpPr txBox="1"/>
              <p:nvPr/>
            </p:nvSpPr>
            <p:spPr>
              <a:xfrm>
                <a:off x="5575495" y="844883"/>
                <a:ext cx="1041009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Machine Learning</a:t>
                </a:r>
              </a:p>
            </p:txBody>
          </p: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C89500A2-BC84-4F2C-8567-FE4EBE7311E0}"/>
                </a:ext>
              </a:extLst>
            </p:cNvPr>
            <p:cNvGrpSpPr/>
            <p:nvPr/>
          </p:nvGrpSpPr>
          <p:grpSpPr>
            <a:xfrm>
              <a:off x="3450158" y="3589803"/>
              <a:ext cx="1578036" cy="1503757"/>
              <a:chOff x="5306086" y="712216"/>
              <a:chExt cx="1578036" cy="1503757"/>
            </a:xfrm>
            <a:solidFill>
              <a:schemeClr val="accent5"/>
            </a:solidFill>
          </p:grpSpPr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8AE85E15-F58E-4C58-87DE-3B4B23B583ED}"/>
                  </a:ext>
                </a:extLst>
              </p:cNvPr>
              <p:cNvSpPr/>
              <p:nvPr/>
            </p:nvSpPr>
            <p:spPr>
              <a:xfrm>
                <a:off x="5306086" y="712216"/>
                <a:ext cx="1578036" cy="150375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697A47D6-3F73-403F-9117-607C99450837}"/>
                  </a:ext>
                </a:extLst>
              </p:cNvPr>
              <p:cNvSpPr txBox="1"/>
              <p:nvPr/>
            </p:nvSpPr>
            <p:spPr>
              <a:xfrm>
                <a:off x="5583978" y="1140928"/>
                <a:ext cx="1041009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Desenv.</a:t>
                </a:r>
              </a:p>
              <a:p>
                <a:pPr algn="ctr"/>
                <a:r>
                  <a:rPr lang="pt-BR" dirty="0"/>
                  <a:t>Web</a:t>
                </a:r>
              </a:p>
            </p:txBody>
          </p:sp>
        </p:grp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348CC523-F2D9-48A7-9148-81410E6C9FD1}"/>
                </a:ext>
              </a:extLst>
            </p:cNvPr>
            <p:cNvGrpSpPr/>
            <p:nvPr/>
          </p:nvGrpSpPr>
          <p:grpSpPr>
            <a:xfrm>
              <a:off x="5306085" y="4703069"/>
              <a:ext cx="1578036" cy="1503757"/>
              <a:chOff x="5306086" y="712216"/>
              <a:chExt cx="1578036" cy="1503757"/>
            </a:xfrm>
            <a:solidFill>
              <a:srgbClr val="FF0000"/>
            </a:solidFill>
          </p:grpSpPr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29C98F3D-0D9B-4CAC-A4B2-C439453B8F57}"/>
                  </a:ext>
                </a:extLst>
              </p:cNvPr>
              <p:cNvSpPr/>
              <p:nvPr/>
            </p:nvSpPr>
            <p:spPr>
              <a:xfrm>
                <a:off x="5306086" y="712216"/>
                <a:ext cx="1578036" cy="150375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5F39B577-7EF9-465B-A8C0-F5492B1743A4}"/>
                  </a:ext>
                </a:extLst>
              </p:cNvPr>
              <p:cNvSpPr txBox="1"/>
              <p:nvPr/>
            </p:nvSpPr>
            <p:spPr>
              <a:xfrm>
                <a:off x="5574600" y="1140928"/>
                <a:ext cx="1041009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Data Science</a:t>
                </a:r>
              </a:p>
            </p:txBody>
          </p:sp>
        </p:grpSp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7C963008-2741-45FC-80DC-4F073A819FCF}"/>
                </a:ext>
              </a:extLst>
            </p:cNvPr>
            <p:cNvGrpSpPr/>
            <p:nvPr/>
          </p:nvGrpSpPr>
          <p:grpSpPr>
            <a:xfrm>
              <a:off x="5306086" y="698149"/>
              <a:ext cx="1578036" cy="1503757"/>
              <a:chOff x="5306086" y="712216"/>
              <a:chExt cx="1578036" cy="1503757"/>
            </a:xfrm>
          </p:grpSpPr>
          <p:sp>
            <p:nvSpPr>
              <p:cNvPr id="66" name="Elipse 65">
                <a:extLst>
                  <a:ext uri="{FF2B5EF4-FFF2-40B4-BE49-F238E27FC236}">
                    <a16:creationId xmlns:a16="http://schemas.microsoft.com/office/drawing/2014/main" id="{BEBD4C73-EAA6-45A5-A09B-C4F12B21A093}"/>
                  </a:ext>
                </a:extLst>
              </p:cNvPr>
              <p:cNvSpPr/>
              <p:nvPr/>
            </p:nvSpPr>
            <p:spPr>
              <a:xfrm>
                <a:off x="5306086" y="712216"/>
                <a:ext cx="1578036" cy="150375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3E4908EB-4188-41D9-A9F2-F0E7E067A568}"/>
                  </a:ext>
                </a:extLst>
              </p:cNvPr>
              <p:cNvSpPr txBox="1"/>
              <p:nvPr/>
            </p:nvSpPr>
            <p:spPr>
              <a:xfrm>
                <a:off x="5574599" y="1279428"/>
                <a:ext cx="1041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Big Data</a:t>
                </a:r>
              </a:p>
            </p:txBody>
          </p:sp>
        </p:grpSp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D85D439E-6512-4978-A3A2-A2EB8E9EAE46}"/>
                </a:ext>
              </a:extLst>
            </p:cNvPr>
            <p:cNvGrpSpPr/>
            <p:nvPr/>
          </p:nvGrpSpPr>
          <p:grpSpPr>
            <a:xfrm>
              <a:off x="3529144" y="1633338"/>
              <a:ext cx="1578036" cy="1503757"/>
              <a:chOff x="5306086" y="712216"/>
              <a:chExt cx="1578036" cy="1503757"/>
            </a:xfrm>
            <a:solidFill>
              <a:srgbClr val="FFFF00"/>
            </a:solidFill>
          </p:grpSpPr>
          <p:sp>
            <p:nvSpPr>
              <p:cNvPr id="69" name="Elipse 68">
                <a:extLst>
                  <a:ext uri="{FF2B5EF4-FFF2-40B4-BE49-F238E27FC236}">
                    <a16:creationId xmlns:a16="http://schemas.microsoft.com/office/drawing/2014/main" id="{CF9CE5DF-370C-4D5F-A753-3FE61D275FF1}"/>
                  </a:ext>
                </a:extLst>
              </p:cNvPr>
              <p:cNvSpPr/>
              <p:nvPr/>
            </p:nvSpPr>
            <p:spPr>
              <a:xfrm>
                <a:off x="5306086" y="712216"/>
                <a:ext cx="1578036" cy="150375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C7E52850-3094-4D9A-9907-5A90536C4D47}"/>
                  </a:ext>
                </a:extLst>
              </p:cNvPr>
              <p:cNvSpPr txBox="1"/>
              <p:nvPr/>
            </p:nvSpPr>
            <p:spPr>
              <a:xfrm>
                <a:off x="5479835" y="1279427"/>
                <a:ext cx="1230537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Scripting</a:t>
                </a:r>
              </a:p>
            </p:txBody>
          </p:sp>
        </p:grp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E03E4C1-9486-4E9A-A973-D193035F6D00}"/>
              </a:ext>
            </a:extLst>
          </p:cNvPr>
          <p:cNvSpPr txBox="1"/>
          <p:nvPr/>
        </p:nvSpPr>
        <p:spPr>
          <a:xfrm>
            <a:off x="1181997" y="579961"/>
            <a:ext cx="2883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83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Aplicações com Python:</a:t>
            </a:r>
          </a:p>
        </p:txBody>
      </p:sp>
    </p:spTree>
    <p:extLst>
      <p:ext uri="{BB962C8B-B14F-4D97-AF65-F5344CB8AC3E}">
        <p14:creationId xmlns:p14="http://schemas.microsoft.com/office/powerpoint/2010/main" val="3409114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BEB55F-DB59-4697-A18B-20D8ABEAB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9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F966868-DD22-4677-9C06-CE4FB9424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12315BC-87F0-44EC-80C7-020D7287E460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98DF6F-F3AA-4206-A503-A87D40660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871" y="3239826"/>
            <a:ext cx="4372082" cy="147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Netflix | Brand Assets">
            <a:extLst>
              <a:ext uri="{FF2B5EF4-FFF2-40B4-BE49-F238E27FC236}">
                <a16:creationId xmlns:a16="http://schemas.microsoft.com/office/drawing/2014/main" id="{9774FEB9-5DC9-4F8E-AEDC-0D668E0E8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007" y="276341"/>
            <a:ext cx="4007893" cy="227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5EE75EB-6B47-4248-B8E1-CF042AC1B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33197">
            <a:off x="5709159" y="1206368"/>
            <a:ext cx="1122334" cy="11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BB02F829-81A5-4EB8-BC2C-863024768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32688">
            <a:off x="951111" y="2172671"/>
            <a:ext cx="4327290" cy="130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8CC1B9F-6222-4A38-9790-21092FD00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211" y="4717111"/>
            <a:ext cx="4706115" cy="92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7C9EB57E-558C-4766-ACEC-2820099B9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133" y="4698725"/>
            <a:ext cx="1903312" cy="159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B6B48D5-DE54-4072-AD24-B7957EC32CC5}"/>
              </a:ext>
            </a:extLst>
          </p:cNvPr>
          <p:cNvSpPr txBox="1"/>
          <p:nvPr/>
        </p:nvSpPr>
        <p:spPr>
          <a:xfrm>
            <a:off x="866190" y="422380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sz="2000" noProof="1">
                <a:solidFill>
                  <a:srgbClr val="FFFFFF"/>
                </a:solidFill>
                <a:latin typeface="Calibri"/>
              </a:rPr>
              <a:t>Algumas e</a:t>
            </a:r>
            <a:r>
              <a:rPr kumimoji="0" lang="pt-BR" sz="20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mpresas que utilizam Python:</a:t>
            </a:r>
          </a:p>
        </p:txBody>
      </p:sp>
    </p:spTree>
    <p:extLst>
      <p:ext uri="{BB962C8B-B14F-4D97-AF65-F5344CB8AC3E}">
        <p14:creationId xmlns:p14="http://schemas.microsoft.com/office/powerpoint/2010/main" val="2853259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MS Surge Teach Light and Dark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6508476_TF67543618_Win32" id="{2C544AC2-2B13-40A6-B360-A0166EC422E4}" vid="{020BB420-0DA0-4BFB-B66E-92495EF5C12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6798cc6-e0f0-4669-9e8e-b43f4aedc09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8CF1B16F3F7F44922C6936102B6E8C" ma:contentTypeVersion="13" ma:contentTypeDescription="Create a new document." ma:contentTypeScope="" ma:versionID="5020621104502123cc375d108cbaca2a">
  <xsd:schema xmlns:xsd="http://www.w3.org/2001/XMLSchema" xmlns:xs="http://www.w3.org/2001/XMLSchema" xmlns:p="http://schemas.microsoft.com/office/2006/metadata/properties" xmlns:ns3="76798cc6-e0f0-4669-9e8e-b43f4aedc09e" xmlns:ns4="ec1ea5ec-1900-4219-9f26-b71bb4f42983" targetNamespace="http://schemas.microsoft.com/office/2006/metadata/properties" ma:root="true" ma:fieldsID="99e8b632614a54689a0df611afb2cc43" ns3:_="" ns4:_="">
    <xsd:import namespace="76798cc6-e0f0-4669-9e8e-b43f4aedc09e"/>
    <xsd:import namespace="ec1ea5ec-1900-4219-9f26-b71bb4f429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798cc6-e0f0-4669-9e8e-b43f4aedc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1ea5ec-1900-4219-9f26-b71bb4f4298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E32C0B-4052-44CB-9341-8AD8B2CC4712}">
  <ds:schemaRefs>
    <ds:schemaRef ds:uri="http://www.w3.org/XML/1998/namespace"/>
    <ds:schemaRef ds:uri="http://purl.org/dc/terms/"/>
    <ds:schemaRef ds:uri="http://purl.org/dc/elements/1.1/"/>
    <ds:schemaRef ds:uri="76798cc6-e0f0-4669-9e8e-b43f4aedc09e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ec1ea5ec-1900-4219-9f26-b71bb4f4298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BB7C387-AFDC-4FE3-A658-984B7F35F1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B5C203-0700-43C7-A4E1-499D2B1A87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798cc6-e0f0-4669-9e8e-b43f4aedc09e"/>
    <ds:schemaRef ds:uri="ec1ea5ec-1900-4219-9f26-b71bb4f429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3191</TotalTime>
  <Words>2045</Words>
  <Application>Microsoft Office PowerPoint</Application>
  <PresentationFormat>Widescreen</PresentationFormat>
  <Paragraphs>519</Paragraphs>
  <Slides>41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Wingdings</vt:lpstr>
      <vt:lpstr>Tema do Office</vt:lpstr>
      <vt:lpstr>Minicurso Python</vt:lpstr>
      <vt:lpstr>Conteúdo do Curso</vt:lpstr>
      <vt:lpstr>Introdução ao Python</vt:lpstr>
      <vt:lpstr>Análise e Processamento de Dados</vt:lpstr>
      <vt:lpstr>Notebooks com os exemplos e exercícios</vt:lpstr>
      <vt:lpstr>Introdução ao Python</vt:lpstr>
      <vt:lpstr>Um pouco sobre a linguagem</vt:lpstr>
      <vt:lpstr>Apresentação do PowerPoint</vt:lpstr>
      <vt:lpstr>Apresentação do PowerPoint</vt:lpstr>
      <vt:lpstr>Introdução ao Colab e Jupyter</vt:lpstr>
      <vt:lpstr>Apresentação do PowerPoint</vt:lpstr>
      <vt:lpstr>Apresentação do PowerPoint</vt:lpstr>
      <vt:lpstr>Tipos de dados</vt:lpstr>
      <vt:lpstr>Operadores Aritméticos</vt:lpstr>
      <vt:lpstr>Operadores Relacionais ou de Comparação</vt:lpstr>
      <vt:lpstr>Operadores Lógicos</vt:lpstr>
      <vt:lpstr>Ordem de precedência dos operadores</vt:lpstr>
      <vt:lpstr>Apresentação do PowerPoint</vt:lpstr>
      <vt:lpstr>Controle de fluxo</vt:lpstr>
      <vt:lpstr>Apresentação do PowerPoint</vt:lpstr>
      <vt:lpstr>Laços de repetição</vt:lpstr>
      <vt:lpstr>Apresentação do PowerPoint</vt:lpstr>
      <vt:lpstr>Coleções de dados</vt:lpstr>
      <vt:lpstr>Listas</vt:lpstr>
      <vt:lpstr>Tuplas</vt:lpstr>
      <vt:lpstr>Funções</vt:lpstr>
      <vt:lpstr>Tipos de funções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Mensagens de erro</vt:lpstr>
      <vt:lpstr>Apresentação do PowerPoint</vt:lpstr>
      <vt:lpstr>Apresentação do PowerPoint</vt:lpstr>
      <vt:lpstr>Análise e Processamento de Dados</vt:lpstr>
      <vt:lpstr>Geração e análise de dados com a biblioteca Numpy</vt:lpstr>
      <vt:lpstr>Apresentação do PowerPoint</vt:lpstr>
      <vt:lpstr>Visualização de dados com Matplotlib</vt:lpstr>
      <vt:lpstr>Apresentação do PowerPoint</vt:lpstr>
      <vt:lpstr>Agradeço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Minicurso Python</dc:title>
  <dc:creator>Bruna de Souza Ribeiro</dc:creator>
  <cp:lastModifiedBy>Bruna de Souza Ribeiro</cp:lastModifiedBy>
  <cp:revision>2</cp:revision>
  <dcterms:created xsi:type="dcterms:W3CDTF">2021-07-27T16:32:38Z</dcterms:created>
  <dcterms:modified xsi:type="dcterms:W3CDTF">2021-08-03T20:07:30Z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0x010100018CF1B16F3F7F44922C6936102B6E8C</vt:lpwstr>
  </property>
</Properties>
</file>